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61"/>
  </p:notesMasterIdLst>
  <p:handoutMasterIdLst>
    <p:handoutMasterId r:id="rId162"/>
  </p:handoutMasterIdLst>
  <p:sldIdLst>
    <p:sldId id="852" r:id="rId2"/>
    <p:sldId id="854" r:id="rId3"/>
    <p:sldId id="1094" r:id="rId4"/>
    <p:sldId id="856" r:id="rId5"/>
    <p:sldId id="1041" r:id="rId6"/>
    <p:sldId id="1042" r:id="rId7"/>
    <p:sldId id="1043" r:id="rId8"/>
    <p:sldId id="858" r:id="rId9"/>
    <p:sldId id="312" r:id="rId10"/>
    <p:sldId id="293" r:id="rId11"/>
    <p:sldId id="292" r:id="rId12"/>
    <p:sldId id="307" r:id="rId13"/>
    <p:sldId id="836" r:id="rId14"/>
    <p:sldId id="827" r:id="rId15"/>
    <p:sldId id="1044" r:id="rId16"/>
    <p:sldId id="296" r:id="rId17"/>
    <p:sldId id="309" r:id="rId18"/>
    <p:sldId id="306" r:id="rId19"/>
    <p:sldId id="861" r:id="rId20"/>
    <p:sldId id="863" r:id="rId21"/>
    <p:sldId id="912" r:id="rId22"/>
    <p:sldId id="914" r:id="rId23"/>
    <p:sldId id="915" r:id="rId24"/>
    <p:sldId id="913" r:id="rId25"/>
    <p:sldId id="1069" r:id="rId26"/>
    <p:sldId id="864" r:id="rId27"/>
    <p:sldId id="875" r:id="rId28"/>
    <p:sldId id="862" r:id="rId29"/>
    <p:sldId id="1050" r:id="rId30"/>
    <p:sldId id="938" r:id="rId31"/>
    <p:sldId id="876" r:id="rId32"/>
    <p:sldId id="882" r:id="rId33"/>
    <p:sldId id="877" r:id="rId34"/>
    <p:sldId id="878" r:id="rId35"/>
    <p:sldId id="916" r:id="rId36"/>
    <p:sldId id="917" r:id="rId37"/>
    <p:sldId id="920" r:id="rId38"/>
    <p:sldId id="918" r:id="rId39"/>
    <p:sldId id="919" r:id="rId40"/>
    <p:sldId id="921" r:id="rId41"/>
    <p:sldId id="922" r:id="rId42"/>
    <p:sldId id="923" r:id="rId43"/>
    <p:sldId id="937" r:id="rId44"/>
    <p:sldId id="931" r:id="rId45"/>
    <p:sldId id="900" r:id="rId46"/>
    <p:sldId id="897" r:id="rId47"/>
    <p:sldId id="890" r:id="rId48"/>
    <p:sldId id="889" r:id="rId49"/>
    <p:sldId id="924" r:id="rId50"/>
    <p:sldId id="927" r:id="rId51"/>
    <p:sldId id="929" r:id="rId52"/>
    <p:sldId id="930" r:id="rId53"/>
    <p:sldId id="928" r:id="rId54"/>
    <p:sldId id="932" r:id="rId55"/>
    <p:sldId id="925" r:id="rId56"/>
    <p:sldId id="926" r:id="rId57"/>
    <p:sldId id="933" r:id="rId58"/>
    <p:sldId id="934" r:id="rId59"/>
    <p:sldId id="936" r:id="rId60"/>
    <p:sldId id="935" r:id="rId61"/>
    <p:sldId id="941" r:id="rId62"/>
    <p:sldId id="942" r:id="rId63"/>
    <p:sldId id="943" r:id="rId64"/>
    <p:sldId id="957" r:id="rId65"/>
    <p:sldId id="944" r:id="rId66"/>
    <p:sldId id="945" r:id="rId67"/>
    <p:sldId id="898" r:id="rId68"/>
    <p:sldId id="896" r:id="rId69"/>
    <p:sldId id="891" r:id="rId70"/>
    <p:sldId id="902" r:id="rId71"/>
    <p:sldId id="901" r:id="rId72"/>
    <p:sldId id="892" r:id="rId73"/>
    <p:sldId id="946" r:id="rId74"/>
    <p:sldId id="947" r:id="rId75"/>
    <p:sldId id="948" r:id="rId76"/>
    <p:sldId id="949" r:id="rId77"/>
    <p:sldId id="1052" r:id="rId78"/>
    <p:sldId id="1054" r:id="rId79"/>
    <p:sldId id="1053" r:id="rId80"/>
    <p:sldId id="1071" r:id="rId81"/>
    <p:sldId id="1070" r:id="rId82"/>
    <p:sldId id="951" r:id="rId83"/>
    <p:sldId id="960" r:id="rId84"/>
    <p:sldId id="961" r:id="rId85"/>
    <p:sldId id="962" r:id="rId86"/>
    <p:sldId id="953" r:id="rId87"/>
    <p:sldId id="963" r:id="rId88"/>
    <p:sldId id="903" r:id="rId89"/>
    <p:sldId id="905" r:id="rId90"/>
    <p:sldId id="870" r:id="rId91"/>
    <p:sldId id="871" r:id="rId92"/>
    <p:sldId id="965" r:id="rId93"/>
    <p:sldId id="984" r:id="rId94"/>
    <p:sldId id="968" r:id="rId95"/>
    <p:sldId id="969" r:id="rId96"/>
    <p:sldId id="971" r:id="rId97"/>
    <p:sldId id="970" r:id="rId98"/>
    <p:sldId id="978" r:id="rId99"/>
    <p:sldId id="1061" r:id="rId100"/>
    <p:sldId id="1062" r:id="rId101"/>
    <p:sldId id="1063" r:id="rId102"/>
    <p:sldId id="1064" r:id="rId103"/>
    <p:sldId id="972" r:id="rId104"/>
    <p:sldId id="983" r:id="rId105"/>
    <p:sldId id="1045" r:id="rId106"/>
    <p:sldId id="976" r:id="rId107"/>
    <p:sldId id="1065" r:id="rId108"/>
    <p:sldId id="996" r:id="rId109"/>
    <p:sldId id="1066" r:id="rId110"/>
    <p:sldId id="1067" r:id="rId111"/>
    <p:sldId id="1068" r:id="rId112"/>
    <p:sldId id="1005" r:id="rId113"/>
    <p:sldId id="1002" r:id="rId114"/>
    <p:sldId id="1003" r:id="rId115"/>
    <p:sldId id="1004" r:id="rId116"/>
    <p:sldId id="1072" r:id="rId117"/>
    <p:sldId id="1078" r:id="rId118"/>
    <p:sldId id="1079" r:id="rId119"/>
    <p:sldId id="1058" r:id="rId120"/>
    <p:sldId id="1080" r:id="rId121"/>
    <p:sldId id="1086" r:id="rId122"/>
    <p:sldId id="1087" r:id="rId123"/>
    <p:sldId id="1088" r:id="rId124"/>
    <p:sldId id="1076" r:id="rId125"/>
    <p:sldId id="1089" r:id="rId126"/>
    <p:sldId id="1090" r:id="rId127"/>
    <p:sldId id="1083" r:id="rId128"/>
    <p:sldId id="1084" r:id="rId129"/>
    <p:sldId id="1085" r:id="rId130"/>
    <p:sldId id="1091" r:id="rId131"/>
    <p:sldId id="1092" r:id="rId132"/>
    <p:sldId id="1093" r:id="rId133"/>
    <p:sldId id="1073" r:id="rId134"/>
    <p:sldId id="1074" r:id="rId135"/>
    <p:sldId id="872" r:id="rId136"/>
    <p:sldId id="1047" r:id="rId137"/>
    <p:sldId id="1046" r:id="rId138"/>
    <p:sldId id="1008" r:id="rId139"/>
    <p:sldId id="873" r:id="rId140"/>
    <p:sldId id="1011" r:id="rId141"/>
    <p:sldId id="1059" r:id="rId142"/>
    <p:sldId id="1060" r:id="rId143"/>
    <p:sldId id="1038" r:id="rId144"/>
    <p:sldId id="910" r:id="rId145"/>
    <p:sldId id="865" r:id="rId146"/>
    <p:sldId id="414" r:id="rId147"/>
    <p:sldId id="995" r:id="rId148"/>
    <p:sldId id="1048" r:id="rId149"/>
    <p:sldId id="1051" r:id="rId150"/>
    <p:sldId id="1006" r:id="rId151"/>
    <p:sldId id="1040" r:id="rId152"/>
    <p:sldId id="1039" r:id="rId153"/>
    <p:sldId id="1049" r:id="rId154"/>
    <p:sldId id="1032" r:id="rId155"/>
    <p:sldId id="1033" r:id="rId156"/>
    <p:sldId id="1034" r:id="rId157"/>
    <p:sldId id="1035" r:id="rId158"/>
    <p:sldId id="1036" r:id="rId159"/>
    <p:sldId id="1037" r:id="rId16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6FBB"/>
    <a:srgbClr val="1B5B98"/>
    <a:srgbClr val="525353"/>
    <a:srgbClr val="07215B"/>
    <a:srgbClr val="FFFFFF"/>
    <a:srgbClr val="23A3FF"/>
    <a:srgbClr val="C30D3E"/>
    <a:srgbClr val="1C5D9C"/>
    <a:srgbClr val="A6A6A6"/>
    <a:srgbClr val="5F5E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3073" autoAdjust="0"/>
    <p:restoredTop sz="94433" autoAdjust="0"/>
  </p:normalViewPr>
  <p:slideViewPr>
    <p:cSldViewPr snapToGrid="0">
      <p:cViewPr varScale="1">
        <p:scale>
          <a:sx n="65" d="100"/>
          <a:sy n="65" d="100"/>
        </p:scale>
        <p:origin x="216" y="904"/>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40" d="100"/>
        <a:sy n="14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notesMaster" Target="notesMasters/notesMaster1.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4/11/22</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4/11/22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40</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66</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15</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27</a:t>
            </a:fld>
            <a:endParaRPr lang="en-US" dirty="0"/>
          </a:p>
        </p:txBody>
      </p:sp>
    </p:spTree>
    <p:extLst>
      <p:ext uri="{BB962C8B-B14F-4D97-AF65-F5344CB8AC3E}">
        <p14:creationId xmlns:p14="http://schemas.microsoft.com/office/powerpoint/2010/main" val="1283495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38</a:t>
            </a:fld>
            <a:endParaRPr lang="en-US" dirty="0"/>
          </a:p>
        </p:txBody>
      </p:sp>
    </p:spTree>
    <p:extLst>
      <p:ext uri="{BB962C8B-B14F-4D97-AF65-F5344CB8AC3E}">
        <p14:creationId xmlns:p14="http://schemas.microsoft.com/office/powerpoint/2010/main" val="3353287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0.png"/><Relationship Id="rId1" Type="http://schemas.openxmlformats.org/officeDocument/2006/relationships/slideLayout" Target="../slideLayouts/slideLayout4.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png"/></Relationships>
</file>

<file path=ppt/slides/_rels/slide1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8.tiff"/><Relationship Id="rId1" Type="http://schemas.openxmlformats.org/officeDocument/2006/relationships/slideLayout" Target="../slideLayouts/slideLayout4.xml"/><Relationship Id="rId5" Type="http://schemas.openxmlformats.org/officeDocument/2006/relationships/image" Target="../media/image41.tiff"/><Relationship Id="rId4" Type="http://schemas.openxmlformats.org/officeDocument/2006/relationships/image" Target="../media/image40.tiff"/></Relationships>
</file>

<file path=ppt/slides/_rels/slide1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hyperlink" Target="https://github.com/hesim-dev/hesim-presentations/tree/master/r-hta-2020" TargetMode="External"/><Relationship Id="rId2" Type="http://schemas.openxmlformats.org/officeDocument/2006/relationships/hyperlink" Target="https://devinincerti.com/2019/01/01/sim-mstate.html" TargetMode="Externa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hyperlink" Target="https://shiny.rstudio.com/" TargetMode="Externa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hyperlink" Target="https://r-hta.org/tutorial/markov_models_shiny/" TargetMode="External"/><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Devin.incerti@gmail.com" TargetMode="Externa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a:xfrm>
            <a:off x="463096" y="2921000"/>
            <a:ext cx="7310438" cy="1636713"/>
          </a:xfrm>
        </p:spPr>
        <p:txBody>
          <a:bodyPr>
            <a:normAutofit/>
          </a:bodyPr>
          <a:lstStyle/>
          <a:p>
            <a:r>
              <a:rPr lang="en-US" dirty="0"/>
              <a:t>2022</a:t>
            </a:r>
          </a:p>
          <a:p>
            <a:endParaRPr lang="en-US" dirty="0"/>
          </a:p>
          <a:p>
            <a:endParaRPr lang="en-US" dirty="0"/>
          </a:p>
          <a:p>
            <a:r>
              <a:rPr lang="en-US" dirty="0"/>
              <a:t>Devin </a:t>
            </a:r>
            <a:r>
              <a:rPr lang="en-US" dirty="0" err="1"/>
              <a:t>Incerti</a:t>
            </a:r>
            <a:endParaRPr lang="en-US" dirty="0"/>
          </a:p>
          <a:p>
            <a:r>
              <a:rPr lang="en-US" dirty="0"/>
              <a:t>Jeroen Jansen</a:t>
            </a:r>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13730363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99</a:t>
            </a:fld>
            <a:endParaRPr lang="en-US"/>
          </a:p>
        </p:txBody>
      </p:sp>
      <p:sp>
        <p:nvSpPr>
          <p:cNvPr id="5" name="Content Placeholder 2">
            <a:extLst>
              <a:ext uri="{FF2B5EF4-FFF2-40B4-BE49-F238E27FC236}">
                <a16:creationId xmlns:a16="http://schemas.microsoft.com/office/drawing/2014/main" id="{D1D27E24-8DE4-2845-BD1A-E6F4BB6B2203}"/>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Progression</a:t>
            </a:r>
          </a:p>
        </p:txBody>
      </p:sp>
      <p:sp>
        <p:nvSpPr>
          <p:cNvPr id="6" name="Content Placeholder 2">
            <a:extLst>
              <a:ext uri="{FF2B5EF4-FFF2-40B4-BE49-F238E27FC236}">
                <a16:creationId xmlns:a16="http://schemas.microsoft.com/office/drawing/2014/main" id="{49E47BE3-D7A9-1C4D-8075-B33708E6ED03}"/>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(&gt;1), decreasing (&lt;1), or constant (=1)</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11" name="Rectangle 10">
            <a:extLst>
              <a:ext uri="{FF2B5EF4-FFF2-40B4-BE49-F238E27FC236}">
                <a16:creationId xmlns:a16="http://schemas.microsoft.com/office/drawing/2014/main" id="{95068BF1-7DFF-9B43-91CE-CBA0E5650AD7}"/>
              </a:ext>
            </a:extLst>
          </p:cNvPr>
          <p:cNvSpPr/>
          <p:nvPr/>
        </p:nvSpPr>
        <p:spPr>
          <a:xfrm>
            <a:off x="457200" y="1501260"/>
            <a:ext cx="8418902" cy="2554545"/>
          </a:xfrm>
          <a:prstGeom prst="rect">
            <a:avLst/>
          </a:prstGeom>
        </p:spPr>
        <p:txBody>
          <a:bodyPr wrap="square">
            <a:spAutoFit/>
          </a:bodyPr>
          <a:lstStyle/>
          <a:p>
            <a:r>
              <a:rPr lang="en-US" sz="1000" dirty="0">
                <a:latin typeface="Lucida Console" panose="020B0609040504020204" pitchFamily="49" charset="0"/>
              </a:rPr>
              <a:t>[[1]]</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2.0152   1.9226   2.1124   0.0484       NA        NA       NA</a:t>
            </a:r>
          </a:p>
          <a:p>
            <a:r>
              <a:rPr lang="en-US" sz="1000" dirty="0">
                <a:latin typeface="Lucida Console" panose="020B0609040504020204" pitchFamily="49" charset="0"/>
              </a:rPr>
              <a:t>scale                  NA     7.1668   6.7796   7.5762   0.2031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0.5281     0.2745   0.2131   0.3360   0.0314   </a:t>
            </a:r>
            <a:r>
              <a:rPr lang="en-US" sz="1000" dirty="0">
                <a:solidFill>
                  <a:srgbClr val="FF0000"/>
                </a:solidFill>
                <a:latin typeface="Lucida Console" panose="020B0609040504020204" pitchFamily="49" charset="0"/>
              </a:rPr>
              <a:t>1.3159</a:t>
            </a:r>
            <a:r>
              <a:rPr lang="en-US" sz="1000" dirty="0">
                <a:latin typeface="Lucida Console" panose="020B0609040504020204" pitchFamily="49" charset="0"/>
              </a:rPr>
              <a:t>    1.2375   1.3994</a:t>
            </a:r>
          </a:p>
          <a:p>
            <a:r>
              <a:rPr lang="en-US" sz="1000" dirty="0">
                <a:latin typeface="Lucida Console" panose="020B0609040504020204" pitchFamily="49" charset="0"/>
              </a:rPr>
              <a:t>female             0.4947    -0.1902  -0.2518  -0.1286   0.0314   0.8268    0.7774   0.8793</a:t>
            </a:r>
          </a:p>
          <a:p>
            <a:endParaRPr lang="en-US" sz="1000" dirty="0">
              <a:latin typeface="Lucida Console" panose="020B0609040504020204" pitchFamily="49" charset="0"/>
            </a:endParaRPr>
          </a:p>
          <a:p>
            <a:r>
              <a:rPr lang="en-US" sz="1000" dirty="0">
                <a:latin typeface="Lucida Console" panose="020B0609040504020204" pitchFamily="49" charset="0"/>
              </a:rPr>
              <a:t>N = 1975,  Events: 1006,  Censored: 969</a:t>
            </a:r>
          </a:p>
          <a:p>
            <a:pPr marL="228600" indent="-228600">
              <a:buFont typeface="+mj-lt"/>
              <a:buAutoNum type="arabicParenR"/>
            </a:pPr>
            <a:r>
              <a:rPr lang="en-US" sz="1000" dirty="0">
                <a:latin typeface="Lucida Console" panose="020B0609040504020204" pitchFamily="49" charset="0"/>
              </a:rPr>
              <a:t>Total time at risk: 9192.058</a:t>
            </a:r>
          </a:p>
          <a:p>
            <a:r>
              <a:rPr lang="en-US" sz="1000" dirty="0">
                <a:latin typeface="Lucida Console" panose="020B0609040504020204" pitchFamily="49" charset="0"/>
              </a:rPr>
              <a:t>Log-likelihood = -2906.248,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5820.497</a:t>
            </a:r>
          </a:p>
        </p:txBody>
      </p:sp>
      <p:cxnSp>
        <p:nvCxnSpPr>
          <p:cNvPr id="10" name="Straight Arrow Connector 9">
            <a:extLst>
              <a:ext uri="{FF2B5EF4-FFF2-40B4-BE49-F238E27FC236}">
                <a16:creationId xmlns:a16="http://schemas.microsoft.com/office/drawing/2014/main" id="{5687E9F1-A349-2A43-829A-4BCC0DD6F1A8}"/>
              </a:ext>
            </a:extLst>
          </p:cNvPr>
          <p:cNvCxnSpPr>
            <a:cxnSpLocks/>
            <a:stCxn id="7" idx="0"/>
          </p:cNvCxnSpPr>
          <p:nvPr/>
        </p:nvCxnSpPr>
        <p:spPr>
          <a:xfrm flipH="1" flipV="1">
            <a:off x="6056026" y="3032096"/>
            <a:ext cx="423498" cy="44978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 name="Content Placeholder 2">
            <a:extLst>
              <a:ext uri="{FF2B5EF4-FFF2-40B4-BE49-F238E27FC236}">
                <a16:creationId xmlns:a16="http://schemas.microsoft.com/office/drawing/2014/main" id="{C346C06D-1EE0-2E42-855E-CE97F2613C42}"/>
              </a:ext>
            </a:extLst>
          </p:cNvPr>
          <p:cNvSpPr txBox="1">
            <a:spLocks/>
          </p:cNvSpPr>
          <p:nvPr/>
        </p:nvSpPr>
        <p:spPr>
          <a:xfrm>
            <a:off x="5447154" y="3481876"/>
            <a:ext cx="2064740"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50" i="1" dirty="0">
                <a:solidFill>
                  <a:srgbClr val="002060"/>
                </a:solidFill>
                <a:latin typeface="+mn-lt"/>
                <a:cs typeface="+mn-cs"/>
              </a:rPr>
              <a:t>New treatment increases time to progression (AFT model)</a:t>
            </a:r>
          </a:p>
          <a:p>
            <a:endParaRPr lang="en-US" dirty="0"/>
          </a:p>
        </p:txBody>
      </p:sp>
    </p:spTree>
    <p:extLst>
      <p:ext uri="{BB962C8B-B14F-4D97-AF65-F5344CB8AC3E}">
        <p14:creationId xmlns:p14="http://schemas.microsoft.com/office/powerpoint/2010/main" val="20978053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100</a:t>
            </a:fld>
            <a:endParaRPr lang="en-US"/>
          </a:p>
        </p:txBody>
      </p:sp>
      <p:sp>
        <p:nvSpPr>
          <p:cNvPr id="5" name="Content Placeholder 2">
            <a:extLst>
              <a:ext uri="{FF2B5EF4-FFF2-40B4-BE49-F238E27FC236}">
                <a16:creationId xmlns:a16="http://schemas.microsoft.com/office/drawing/2014/main" id="{181AB786-522B-F543-9753-BF9EA1950518}"/>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Death</a:t>
            </a:r>
          </a:p>
        </p:txBody>
      </p:sp>
      <p:sp>
        <p:nvSpPr>
          <p:cNvPr id="7" name="Content Placeholder 2">
            <a:extLst>
              <a:ext uri="{FF2B5EF4-FFF2-40B4-BE49-F238E27FC236}">
                <a16:creationId xmlns:a16="http://schemas.microsoft.com/office/drawing/2014/main" id="{7C74E309-9FE8-6249-BA4A-3229278A59E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6" name="Rectangle 5">
            <a:extLst>
              <a:ext uri="{FF2B5EF4-FFF2-40B4-BE49-F238E27FC236}">
                <a16:creationId xmlns:a16="http://schemas.microsoft.com/office/drawing/2014/main" id="{EBEE33FA-5D80-FC45-982D-40F22CB6C75F}"/>
              </a:ext>
            </a:extLst>
          </p:cNvPr>
          <p:cNvSpPr/>
          <p:nvPr/>
        </p:nvSpPr>
        <p:spPr>
          <a:xfrm>
            <a:off x="457201" y="1566674"/>
            <a:ext cx="8327036" cy="2554545"/>
          </a:xfrm>
          <a:prstGeom prst="rect">
            <a:avLst/>
          </a:prstGeom>
        </p:spPr>
        <p:txBody>
          <a:bodyPr wrap="square">
            <a:spAutoFit/>
          </a:bodyPr>
          <a:lstStyle/>
          <a:p>
            <a:r>
              <a:rPr lang="en-US" sz="1000" dirty="0">
                <a:latin typeface="Lucida Console" panose="020B0609040504020204" pitchFamily="49" charset="0"/>
              </a:rPr>
              <a:t>[[2]]</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2.482459   2.303776   2.675000   0.094614         NA         NA         NA</a:t>
            </a:r>
          </a:p>
          <a:p>
            <a:r>
              <a:rPr lang="en-US" sz="1000" dirty="0">
                <a:latin typeface="Lucida Console" panose="020B0609040504020204" pitchFamily="49" charset="0"/>
              </a:rPr>
              <a:t>scale                    NA  10.406898   9.612760  11.266641   0.421473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0.528101   0.241482   0.157695   0.325268   0.042749   </a:t>
            </a:r>
            <a:r>
              <a:rPr lang="en-US" sz="1000" dirty="0">
                <a:solidFill>
                  <a:srgbClr val="FF0000"/>
                </a:solidFill>
                <a:latin typeface="Lucida Console" panose="020B0609040504020204" pitchFamily="49" charset="0"/>
              </a:rPr>
              <a:t>1.273134</a:t>
            </a:r>
            <a:r>
              <a:rPr lang="en-US" sz="1000" dirty="0">
                <a:latin typeface="Lucida Console" panose="020B0609040504020204" pitchFamily="49" charset="0"/>
              </a:rPr>
              <a:t>   1.170810   1.384402</a:t>
            </a:r>
          </a:p>
          <a:p>
            <a:r>
              <a:rPr lang="en-US" sz="1000" dirty="0">
                <a:latin typeface="Lucida Console" panose="020B0609040504020204" pitchFamily="49" charset="0"/>
              </a:rPr>
              <a:t>female             0.494684  -0.083337  -0.167300   0.000626   0.042839   0.920041   0.845945   1.000626</a:t>
            </a:r>
          </a:p>
          <a:p>
            <a:endParaRPr lang="en-US" sz="1000" dirty="0">
              <a:latin typeface="Lucida Console" panose="020B0609040504020204" pitchFamily="49" charset="0"/>
            </a:endParaRPr>
          </a:p>
          <a:p>
            <a:r>
              <a:rPr lang="en-US" sz="1000" dirty="0">
                <a:latin typeface="Lucida Console" panose="020B0609040504020204" pitchFamily="49" charset="0"/>
              </a:rPr>
              <a:t>N = 1975,  Events: 358,  Censored: 1617</a:t>
            </a:r>
          </a:p>
          <a:p>
            <a:r>
              <a:rPr lang="en-US" sz="1000" dirty="0">
                <a:latin typeface="Lucida Console" panose="020B0609040504020204" pitchFamily="49" charset="0"/>
              </a:rPr>
              <a:t>Total time at risk: 9192.058</a:t>
            </a:r>
          </a:p>
          <a:p>
            <a:r>
              <a:rPr lang="en-US" sz="1000" dirty="0">
                <a:latin typeface="Lucida Console" panose="020B0609040504020204" pitchFamily="49" charset="0"/>
              </a:rPr>
              <a:t>Log-likelihood = -1333.968,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2675.936</a:t>
            </a:r>
          </a:p>
        </p:txBody>
      </p:sp>
    </p:spTree>
    <p:extLst>
      <p:ext uri="{BB962C8B-B14F-4D97-AF65-F5344CB8AC3E}">
        <p14:creationId xmlns:p14="http://schemas.microsoft.com/office/powerpoint/2010/main" val="1748370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101</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554545"/>
          </a:xfrm>
          <a:prstGeom prst="rect">
            <a:avLst/>
          </a:prstGeom>
        </p:spPr>
        <p:txBody>
          <a:bodyPr wrap="square">
            <a:spAutoFit/>
          </a:bodyPr>
          <a:lstStyle/>
          <a:p>
            <a:r>
              <a:rPr lang="en-US" sz="1000" dirty="0">
                <a:latin typeface="Lucida Console" panose="020B0609040504020204" pitchFamily="49" charset="0"/>
              </a:rPr>
              <a:t>[[3]]</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3.48340   3.25461   3.72826   0.12074        NA        NA        NA</a:t>
            </a:r>
          </a:p>
          <a:p>
            <a:r>
              <a:rPr lang="en-US" sz="1000" dirty="0">
                <a:latin typeface="Lucida Console" panose="020B0609040504020204" pitchFamily="49" charset="0"/>
              </a:rPr>
              <a:t>scale                   NA    8.96768   8.55835   9.39658   0.21376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0.50398    0.00922  -0.04311   0.06155   0.02670   </a:t>
            </a:r>
            <a:r>
              <a:rPr lang="en-US" sz="1000" dirty="0">
                <a:solidFill>
                  <a:srgbClr val="FF0000"/>
                </a:solidFill>
                <a:latin typeface="Lucida Console" panose="020B0609040504020204" pitchFamily="49" charset="0"/>
              </a:rPr>
              <a:t>1.00926</a:t>
            </a:r>
            <a:r>
              <a:rPr lang="en-US" sz="1000" dirty="0">
                <a:latin typeface="Lucida Console" panose="020B0609040504020204" pitchFamily="49" charset="0"/>
              </a:rPr>
              <a:t>   0.95780   1.06348</a:t>
            </a:r>
          </a:p>
          <a:p>
            <a:r>
              <a:rPr lang="en-US" sz="1000" dirty="0">
                <a:latin typeface="Lucida Console" panose="020B0609040504020204" pitchFamily="49" charset="0"/>
              </a:rPr>
              <a:t>female             0.52386   -0.11650  -0.16914  -0.06385   0.02686   0.89003   0.84439   0.93815</a:t>
            </a:r>
          </a:p>
          <a:p>
            <a:endParaRPr lang="en-US" sz="1000" dirty="0">
              <a:latin typeface="Lucida Console" panose="020B0609040504020204" pitchFamily="49" charset="0"/>
            </a:endParaRPr>
          </a:p>
          <a:p>
            <a:r>
              <a:rPr lang="en-US" sz="1000" dirty="0">
                <a:latin typeface="Lucida Console" panose="020B0609040504020204" pitchFamily="49" charset="0"/>
              </a:rPr>
              <a:t>N = 1006,  Events: 468,  Censored: 538</a:t>
            </a:r>
          </a:p>
          <a:p>
            <a:r>
              <a:rPr lang="en-US" sz="1000" dirty="0">
                <a:latin typeface="Lucida Console" panose="020B0609040504020204" pitchFamily="49" charset="0"/>
              </a:rPr>
              <a:t>Total time at risk: 5479.46</a:t>
            </a:r>
          </a:p>
          <a:p>
            <a:r>
              <a:rPr lang="en-US" sz="1000" dirty="0">
                <a:latin typeface="Lucida Console" panose="020B0609040504020204" pitchFamily="49" charset="0"/>
              </a:rPr>
              <a:t>Log-likelihood = -1237.573,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2483.147</a:t>
            </a:r>
          </a:p>
        </p:txBody>
      </p:sp>
      <p:sp>
        <p:nvSpPr>
          <p:cNvPr id="5" name="Content Placeholder 2">
            <a:extLst>
              <a:ext uri="{FF2B5EF4-FFF2-40B4-BE49-F238E27FC236}">
                <a16:creationId xmlns:a16="http://schemas.microsoft.com/office/drawing/2014/main" id="{8599D296-5747-CC48-A7C2-4E298C935975}"/>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Progression -&gt; Death</a:t>
            </a:r>
          </a:p>
        </p:txBody>
      </p:sp>
      <p:sp>
        <p:nvSpPr>
          <p:cNvPr id="7" name="Content Placeholder 2">
            <a:extLst>
              <a:ext uri="{FF2B5EF4-FFF2-40B4-BE49-F238E27FC236}">
                <a16:creationId xmlns:a16="http://schemas.microsoft.com/office/drawing/2014/main" id="{D34FF520-66C5-C440-8D76-6A9A19B060D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20129447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102</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107996"/>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103</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806906"/>
            <a:ext cx="8528787" cy="2123658"/>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a:t>
            </a:r>
            <a:r>
              <a:rPr lang="en-US" sz="1100" dirty="0">
                <a:solidFill>
                  <a:schemeClr val="accent6"/>
                </a:solidFill>
                <a:latin typeface="Lucida Console" panose="020B0609040504020204" pitchFamily="49" charset="0"/>
              </a:rPr>
              <a:t># Costs are always the same with SOC</a:t>
            </a:r>
          </a:p>
          <a:p>
            <a:r>
              <a:rPr lang="en-US" sz="1100" dirty="0">
                <a:latin typeface="Lucida Console" panose="020B0609040504020204" pitchFamily="49" charset="0"/>
              </a:rPr>
              <a:t>            12000, 12000, 12000, 10000 </a:t>
            </a:r>
            <a:r>
              <a:rPr lang="en-US" sz="1100" dirty="0">
                <a:solidFill>
                  <a:schemeClr val="accent6"/>
                </a:solidFill>
                <a:latin typeface="Lucida Console" panose="020B0609040504020204" pitchFamily="49" charset="0"/>
              </a:rPr>
              <a:t>#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a:t>
            </a:r>
            <a:r>
              <a:rPr lang="en-US" sz="1100" b="1" dirty="0">
                <a:solidFill>
                  <a:srgbClr val="FF0000"/>
                </a:solidFill>
                <a:latin typeface="Lucida Console" panose="020B0609040504020204" pitchFamily="49" charset="0"/>
              </a:rPr>
              <a:t>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435297"/>
            <a:ext cx="3534154" cy="1546577"/>
          </a:xfrm>
          <a:prstGeom prst="rect">
            <a:avLst/>
          </a:prstGeom>
        </p:spPr>
        <p:txBody>
          <a:bodyPr wrap="square">
            <a:spAutoFit/>
          </a:bodyPr>
          <a:lstStyle/>
          <a:p>
            <a:r>
              <a:rPr lang="en-US" sz="1050" i="1" dirty="0">
                <a:solidFill>
                  <a:srgbClr val="002060"/>
                </a:solidFill>
              </a:rPr>
              <a:t>When using an IPS, ”state values” (like transition rates) can depend on time in an intermediate health state </a:t>
            </a:r>
          </a:p>
          <a:p>
            <a:endParaRPr lang="en-US" sz="1050" i="1" dirty="0">
              <a:solidFill>
                <a:srgbClr val="002060"/>
              </a:solidFill>
            </a:endParaRPr>
          </a:p>
          <a:p>
            <a:r>
              <a:rPr lang="en-US" sz="1050" i="1" dirty="0">
                <a:solidFill>
                  <a:srgbClr val="002060"/>
                </a:solidFill>
              </a:rPr>
              <a:t>We illustrate by assuming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(Would not be possible in a cohort model without creating tunnel states)</a:t>
            </a:r>
          </a:p>
        </p:txBody>
      </p:sp>
    </p:spTree>
    <p:extLst>
      <p:ext uri="{BB962C8B-B14F-4D97-AF65-F5344CB8AC3E}">
        <p14:creationId xmlns:p14="http://schemas.microsoft.com/office/powerpoint/2010/main" val="336230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557328"/>
            <a:ext cx="6177518"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8" y="2016318"/>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537137"/>
            <a:ext cx="6177517"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
        <p:nvSpPr>
          <p:cNvPr id="8" name="Content Placeholder 2">
            <a:extLst>
              <a:ext uri="{FF2B5EF4-FFF2-40B4-BE49-F238E27FC236}">
                <a16:creationId xmlns:a16="http://schemas.microsoft.com/office/drawing/2014/main" id="{6B879369-E815-D44C-9FB1-F2C3BD970C29}"/>
              </a:ext>
            </a:extLst>
          </p:cNvPr>
          <p:cNvSpPr>
            <a:spLocks noGrp="1"/>
          </p:cNvSpPr>
          <p:nvPr>
            <p:ph idx="1"/>
          </p:nvPr>
        </p:nvSpPr>
        <p:spPr>
          <a:xfrm>
            <a:off x="338326" y="963080"/>
            <a:ext cx="7616825" cy="459910"/>
          </a:xfrm>
        </p:spPr>
        <p:txBody>
          <a:bodyPr>
            <a:noAutofit/>
          </a:bodyPr>
          <a:lstStyle/>
          <a:p>
            <a:r>
              <a:rPr lang="en-US" sz="1600" dirty="0"/>
              <a:t>The transition model is constructed as a function of the fitted multi-state model and </a:t>
            </a:r>
            <a:r>
              <a:rPr lang="en-US" sz="1600" i="1" dirty="0"/>
              <a:t>input data</a:t>
            </a:r>
            <a:r>
              <a:rPr lang="en-US" sz="1600" dirty="0"/>
              <a:t> (treatment strategy and patients)</a:t>
            </a:r>
            <a:endParaRPr lang="en-US" sz="1600" i="1" dirty="0"/>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106</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97004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grpSp>
        <p:nvGrpSpPr>
          <p:cNvPr id="3" name="Group 2">
            <a:extLst>
              <a:ext uri="{FF2B5EF4-FFF2-40B4-BE49-F238E27FC236}">
                <a16:creationId xmlns:a16="http://schemas.microsoft.com/office/drawing/2014/main" id="{94730827-6524-0F47-8324-8ECE0C5F5A46}"/>
              </a:ext>
            </a:extLst>
          </p:cNvPr>
          <p:cNvGrpSpPr/>
          <p:nvPr/>
        </p:nvGrpSpPr>
        <p:grpSpPr>
          <a:xfrm>
            <a:off x="4789357" y="2286000"/>
            <a:ext cx="2377810" cy="415498"/>
            <a:chOff x="4512088" y="2337062"/>
            <a:chExt cx="2377810" cy="415498"/>
          </a:xfrm>
        </p:grpSpPr>
        <p:sp>
          <p:nvSpPr>
            <p:cNvPr id="6" name="Rectangle 5">
              <a:extLst>
                <a:ext uri="{FF2B5EF4-FFF2-40B4-BE49-F238E27FC236}">
                  <a16:creationId xmlns:a16="http://schemas.microsoft.com/office/drawing/2014/main" id="{666F7B3E-F116-A846-B32E-D40A051F5738}"/>
                </a:ext>
              </a:extLst>
            </p:cNvPr>
            <p:cNvSpPr/>
            <p:nvPr/>
          </p:nvSpPr>
          <p:spPr>
            <a:xfrm>
              <a:off x="5035825" y="2337062"/>
              <a:ext cx="1854073" cy="415498"/>
            </a:xfrm>
            <a:prstGeom prst="rect">
              <a:avLst/>
            </a:prstGeom>
          </p:spPr>
          <p:txBody>
            <a:bodyPr wrap="square">
              <a:spAutoFit/>
            </a:bodyPr>
            <a:lstStyle/>
            <a:p>
              <a:r>
                <a:rPr lang="en-US" sz="1050" i="1" dirty="0">
                  <a:solidFill>
                    <a:srgbClr val="002060"/>
                  </a:solidFill>
                </a:rPr>
                <a:t>So that costs depend on time in intermediate state </a:t>
              </a:r>
            </a:p>
          </p:txBody>
        </p:sp>
        <p:cxnSp>
          <p:nvCxnSpPr>
            <p:cNvPr id="7" name="Straight Arrow Connector 6">
              <a:extLst>
                <a:ext uri="{FF2B5EF4-FFF2-40B4-BE49-F238E27FC236}">
                  <a16:creationId xmlns:a16="http://schemas.microsoft.com/office/drawing/2014/main" id="{B8477D1B-F814-314A-ACFF-29D181EEC6E1}"/>
                </a:ext>
              </a:extLst>
            </p:cNvPr>
            <p:cNvCxnSpPr>
              <a:cxnSpLocks/>
            </p:cNvCxnSpPr>
            <p:nvPr/>
          </p:nvCxnSpPr>
          <p:spPr>
            <a:xfrm flipH="1">
              <a:off x="4512088" y="2519942"/>
              <a:ext cx="523737" cy="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2273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107</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108</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1.420130</a:t>
            </a:r>
          </a:p>
          <a:p>
            <a:r>
              <a:rPr lang="en-US" sz="800" dirty="0">
                <a:latin typeface="Lucida Console" panose="020B0609040504020204" pitchFamily="49" charset="0"/>
              </a:rPr>
              <a:t>2:      1           1          1      1    2  3     1   1.420130 11.238494</a:t>
            </a:r>
          </a:p>
          <a:p>
            <a:r>
              <a:rPr lang="en-US" sz="800" dirty="0">
                <a:latin typeface="Lucida Console" panose="020B0609040504020204" pitchFamily="49" charset="0"/>
              </a:rPr>
              <a:t>3:      1           1          2      1    1  2     0   0.000000  5.711780</a:t>
            </a:r>
          </a:p>
          <a:p>
            <a:r>
              <a:rPr lang="en-US" sz="800" dirty="0">
                <a:latin typeface="Lucida Console" panose="020B0609040504020204" pitchFamily="49" charset="0"/>
              </a:rPr>
              <a:t>4:      1           1          2      1    2  3     1   5.711780 17.169136</a:t>
            </a:r>
          </a:p>
          <a:p>
            <a:r>
              <a:rPr lang="en-US" sz="800" dirty="0">
                <a:latin typeface="Lucida Console" panose="020B0609040504020204" pitchFamily="49" charset="0"/>
              </a:rPr>
              <a:t>5:      1           1          3      1    1  2     0   0.000000  5.249609</a:t>
            </a:r>
          </a:p>
          <a:p>
            <a:r>
              <a:rPr lang="en-US" sz="800" dirty="0">
                <a:latin typeface="Lucida Console" panose="020B0609040504020204" pitchFamily="49" charset="0"/>
              </a:rPr>
              <a:t>6:      1           1          3      1    2  3     1   5.249609  9.059670</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a:p>
            <a:r>
              <a:rPr lang="en-US" sz="1100" b="1" dirty="0" err="1">
                <a:latin typeface="Lucida Console" panose="020B0609040504020204" pitchFamily="49" charset="0"/>
              </a:rPr>
              <a:t>autoplot</a:t>
            </a:r>
            <a:r>
              <a:rPr lang="en-US" sz="1100" dirty="0">
                <a:latin typeface="Lucida Console" panose="020B0609040504020204" pitchFamily="49" charset="0"/>
              </a:rPr>
              <a:t>(</a:t>
            </a:r>
            <a:r>
              <a:rPr lang="en-US" sz="1100" dirty="0" err="1">
                <a:latin typeface="Lucida Console" panose="020B0609040504020204" pitchFamily="49" charset="0"/>
              </a:rPr>
              <a:t>econmod$stateprobs</a:t>
            </a:r>
            <a:r>
              <a:rPr lang="en-US" sz="1100" dirty="0">
                <a:latin typeface="Lucida Console" panose="020B0609040504020204" pitchFamily="49" charset="0"/>
              </a:rPr>
              <a:t>_, labels = </a:t>
            </a:r>
            <a:r>
              <a:rPr lang="en-US" sz="1100" dirty="0">
                <a:solidFill>
                  <a:schemeClr val="tx2"/>
                </a:solidFill>
                <a:latin typeface="Lucida Console" panose="020B0609040504020204" pitchFamily="49" charset="0"/>
              </a:rPr>
              <a:t>labs</a:t>
            </a:r>
            <a:r>
              <a:rPr lang="en-US" sz="1100" dirty="0">
                <a:latin typeface="Lucida Console" panose="020B0609040504020204" pitchFamily="49" charset="0"/>
              </a:rPr>
              <a:t>)</a:t>
            </a:r>
          </a:p>
        </p:txBody>
      </p:sp>
      <p:pic>
        <p:nvPicPr>
          <p:cNvPr id="3" name="Picture 2">
            <a:extLst>
              <a:ext uri="{FF2B5EF4-FFF2-40B4-BE49-F238E27FC236}">
                <a16:creationId xmlns:a16="http://schemas.microsoft.com/office/drawing/2014/main" id="{07789708-08CB-2B4B-852B-9EA6C4B4BBC1}"/>
              </a:ext>
            </a:extLst>
          </p:cNvPr>
          <p:cNvPicPr>
            <a:picLocks noChangeAspect="1"/>
          </p:cNvPicPr>
          <p:nvPr/>
        </p:nvPicPr>
        <p:blipFill>
          <a:blip r:embed="rId2"/>
          <a:stretch>
            <a:fillRect/>
          </a:stretch>
        </p:blipFill>
        <p:spPr>
          <a:xfrm>
            <a:off x="4575093" y="2370637"/>
            <a:ext cx="4410894" cy="2590359"/>
          </a:xfrm>
          <a:prstGeom prst="rect">
            <a:avLst/>
          </a:prstGeom>
        </p:spPr>
      </p:pic>
    </p:spTree>
    <p:extLst>
      <p:ext uri="{BB962C8B-B14F-4D97-AF65-F5344CB8AC3E}">
        <p14:creationId xmlns:p14="http://schemas.microsoft.com/office/powerpoint/2010/main" val="264493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25296449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109</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3.795199 5.009791</a:t>
            </a:r>
          </a:p>
          <a:p>
            <a:r>
              <a:rPr lang="en-US" sz="1100" dirty="0">
                <a:latin typeface="Lucida Console" panose="020B0609040504020204" pitchFamily="49" charset="0"/>
              </a:rPr>
              <a:t>2:      1           1      1        2  0 3.433499 5.368864</a:t>
            </a:r>
          </a:p>
          <a:p>
            <a:r>
              <a:rPr lang="en-US" sz="1100" dirty="0">
                <a:latin typeface="Lucida Console" panose="020B0609040504020204" pitchFamily="49" charset="0"/>
              </a:rPr>
              <a:t>3:      1           2      1        1  0 4.898627 6.466354</a:t>
            </a:r>
          </a:p>
          <a:p>
            <a:r>
              <a:rPr lang="en-US" sz="1100" dirty="0">
                <a:latin typeface="Lucida Console" panose="020B0609040504020204" pitchFamily="49" charset="0"/>
              </a:rPr>
              <a:t>4:      1           2      1        2  0 3.491527 5.459601</a:t>
            </a:r>
          </a:p>
          <a:p>
            <a:r>
              <a:rPr lang="en-US" sz="1100" dirty="0">
                <a:latin typeface="Lucida Console" panose="020B0609040504020204" pitchFamily="49" charset="0"/>
              </a:rPr>
              <a:t>5:      2           1      1        1  0 3.882274 4.793997</a:t>
            </a:r>
          </a:p>
          <a:p>
            <a:r>
              <a:rPr lang="en-US" sz="1100" dirty="0">
                <a:latin typeface="Lucida Console" panose="020B0609040504020204" pitchFamily="49" charset="0"/>
              </a:rPr>
              <a:t>6:      2           1      1        2  0 3.220405 5.746082</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9124.834</a:t>
            </a:r>
          </a:p>
          <a:p>
            <a:r>
              <a:rPr lang="en-US" sz="1100" dirty="0">
                <a:latin typeface="Lucida Console" panose="020B0609040504020204" pitchFamily="49" charset="0"/>
              </a:rPr>
              <a:t>2:      1           1      1        2 0.03     Drug  8261.846</a:t>
            </a:r>
          </a:p>
          <a:p>
            <a:r>
              <a:rPr lang="en-US" sz="1100" dirty="0">
                <a:latin typeface="Lucida Console" panose="020B0609040504020204" pitchFamily="49" charset="0"/>
              </a:rPr>
              <a:t>3:      1           2      1        1 0.03     Drug 69025.893</a:t>
            </a:r>
          </a:p>
          <a:p>
            <a:r>
              <a:rPr lang="en-US" sz="1100" dirty="0">
                <a:latin typeface="Lucida Console" panose="020B0609040504020204" pitchFamily="49" charset="0"/>
              </a:rPr>
              <a:t>4:      1           2      1        2 0.03     Drug 40511.631</a:t>
            </a:r>
          </a:p>
          <a:p>
            <a:r>
              <a:rPr lang="en-US" sz="1100" dirty="0">
                <a:latin typeface="Lucida Console" panose="020B0609040504020204" pitchFamily="49" charset="0"/>
              </a:rPr>
              <a:t>5:      2           1      1        1 0.03     Drug  8778.825</a:t>
            </a:r>
          </a:p>
          <a:p>
            <a:r>
              <a:rPr lang="en-US" sz="1100" dirty="0">
                <a:latin typeface="Lucida Console" panose="020B0609040504020204" pitchFamily="49" charset="0"/>
              </a:rPr>
              <a:t>6:      2           1      1        2 0.03     Drug  8863.685</a:t>
            </a:r>
          </a:p>
        </p:txBody>
      </p:sp>
    </p:spTree>
    <p:extLst>
      <p:ext uri="{BB962C8B-B14F-4D97-AF65-F5344CB8AC3E}">
        <p14:creationId xmlns:p14="http://schemas.microsoft.com/office/powerpoint/2010/main" val="1361286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110</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econmod</a:t>
            </a:r>
            <a:r>
              <a:rPr lang="en-US" sz="1100" dirty="0" err="1">
                <a:latin typeface="Lucida Console" panose="020B0609040504020204" pitchFamily="49" charset="0"/>
              </a:rPr>
              <a:t>$summarize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b="1" dirty="0">
                <a:latin typeface="Lucida Console" panose="020B0609040504020204" pitchFamily="49" charset="0"/>
              </a:rPr>
              <a:t>format</a:t>
            </a:r>
            <a:r>
              <a:rPr lang="en-US" sz="1100" dirty="0">
                <a:latin typeface="Lucida Console" panose="020B0609040504020204" pitchFamily="49" charset="0"/>
              </a:rPr>
              <a:t>(</a:t>
            </a:r>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labels = </a:t>
            </a:r>
            <a:r>
              <a:rPr lang="en-US" sz="1100" dirty="0">
                <a:solidFill>
                  <a:srgbClr val="2E6FBB"/>
                </a:solidFill>
                <a:latin typeface="Lucida Console" panose="020B0609040504020204" pitchFamily="49" charset="0"/>
              </a:rPr>
              <a:t>labs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938719"/>
          </a:xfrm>
          <a:prstGeom prst="rect">
            <a:avLst/>
          </a:prstGeom>
        </p:spPr>
        <p:txBody>
          <a:bodyPr wrap="square">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0.86 (0.56, 1.17)</a:t>
            </a:r>
          </a:p>
          <a:p>
            <a:r>
              <a:rPr lang="en-US" sz="1100" dirty="0">
                <a:latin typeface="Lucida Console" panose="020B0609040504020204" pitchFamily="49" charset="0"/>
              </a:rPr>
              <a:t>2: Incremental costs   92,981 (81,657, 101,697)</a:t>
            </a:r>
          </a:p>
          <a:p>
            <a:r>
              <a:rPr lang="en-US" sz="1100" dirty="0">
                <a:latin typeface="Lucida Console" panose="020B0609040504020204" pitchFamily="49" charset="0"/>
              </a:rPr>
              <a:t>3:   Incremental NMB -50,160 (-61,751, -38,254)</a:t>
            </a:r>
          </a:p>
          <a:p>
            <a:r>
              <a:rPr lang="en-US" sz="1100" dirty="0">
                <a:latin typeface="Lucida Console" panose="020B0609040504020204" pitchFamily="49" charset="0"/>
              </a:rPr>
              <a:t>4:              ICER                    108,571</a:t>
            </a:r>
          </a:p>
        </p:txBody>
      </p:sp>
    </p:spTree>
    <p:extLst>
      <p:ext uri="{BB962C8B-B14F-4D97-AF65-F5344CB8AC3E}">
        <p14:creationId xmlns:p14="http://schemas.microsoft.com/office/powerpoint/2010/main" val="28970600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sim_disease</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111</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EBD032-161A-4041-8873-01251D5F7523}"/>
              </a:ext>
            </a:extLst>
          </p:cNvPr>
          <p:cNvPicPr>
            <a:picLocks noChangeAspect="1"/>
          </p:cNvPicPr>
          <p:nvPr/>
        </p:nvPicPr>
        <p:blipFill>
          <a:blip r:embed="rId2"/>
          <a:stretch>
            <a:fillRect/>
          </a:stretch>
        </p:blipFill>
        <p:spPr>
          <a:xfrm>
            <a:off x="3375932" y="0"/>
            <a:ext cx="5768068" cy="5143500"/>
          </a:xfrm>
          <a:prstGeom prst="rect">
            <a:avLst/>
          </a:prstGeom>
        </p:spPr>
      </p:pic>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112</a:t>
            </a:fld>
            <a:endParaRPr lang="en-US"/>
          </a:p>
        </p:txBody>
      </p:sp>
    </p:spTree>
    <p:extLst>
      <p:ext uri="{BB962C8B-B14F-4D97-AF65-F5344CB8AC3E}">
        <p14:creationId xmlns:p14="http://schemas.microsoft.com/office/powerpoint/2010/main" val="177491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59FF88-9A74-364F-83DB-041B8F4731FF}"/>
              </a:ext>
            </a:extLst>
          </p:cNvPr>
          <p:cNvPicPr>
            <a:picLocks noChangeAspect="1"/>
          </p:cNvPicPr>
          <p:nvPr/>
        </p:nvPicPr>
        <p:blipFill rotWithShape="1">
          <a:blip r:embed="rId2"/>
          <a:srcRect b="16247"/>
          <a:stretch/>
        </p:blipFill>
        <p:spPr>
          <a:xfrm>
            <a:off x="0" y="936489"/>
            <a:ext cx="9144000" cy="4207011"/>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1879434"/>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113</a:t>
            </a:fld>
            <a:endParaRPr lang="en-US"/>
          </a:p>
        </p:txBody>
      </p:sp>
    </p:spTree>
    <p:extLst>
      <p:ext uri="{BB962C8B-B14F-4D97-AF65-F5344CB8AC3E}">
        <p14:creationId xmlns:p14="http://schemas.microsoft.com/office/powerpoint/2010/main" val="7089212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“04-mstate.R”</a:t>
            </a:r>
          </a:p>
          <a:p>
            <a:pPr lvl="1"/>
            <a:r>
              <a:rPr lang="en-US" i="1" dirty="0"/>
              <a:t>Simulate homogeneous patient cohort</a:t>
            </a:r>
          </a:p>
          <a:p>
            <a:pPr lvl="1"/>
            <a:r>
              <a:rPr lang="en-US" i="1" dirty="0"/>
              <a:t>Use a generalized gamma distribution for transitions (hint: type </a:t>
            </a:r>
            <a:r>
              <a:rPr lang="en-US" sz="1400" i="1" dirty="0"/>
              <a:t>?</a:t>
            </a:r>
            <a:r>
              <a:rPr lang="en-US" sz="1400" dirty="0" err="1">
                <a:latin typeface="Lucida Console" panose="020B0609040504020204" pitchFamily="49" charset="0"/>
              </a:rPr>
              <a:t>flexsurvreg</a:t>
            </a:r>
            <a:r>
              <a:rPr lang="en-US" sz="1400" i="1" dirty="0"/>
              <a:t> </a:t>
            </a:r>
            <a:r>
              <a:rPr lang="en-US" i="1" dirty="0"/>
              <a:t>into R and look at the options for the </a:t>
            </a:r>
            <a:r>
              <a:rPr lang="en-US" sz="1400" dirty="0" err="1">
                <a:latin typeface="Lucida Console" panose="020B0609040504020204" pitchFamily="49" charset="0"/>
              </a:rPr>
              <a:t>dist</a:t>
            </a:r>
            <a:r>
              <a:rPr lang="en-US" i="1" dirty="0"/>
              <a:t> argument)</a:t>
            </a:r>
          </a:p>
          <a:p>
            <a:r>
              <a:rPr lang="en-US" i="1" dirty="0"/>
              <a:t>Run modified script</a:t>
            </a:r>
          </a:p>
          <a:p>
            <a:endParaRPr lang="en-US" i="1" dirty="0"/>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114</a:t>
            </a:fld>
            <a:endParaRPr lang="en-US"/>
          </a:p>
        </p:txBody>
      </p:sp>
    </p:spTree>
    <p:extLst>
      <p:ext uri="{BB962C8B-B14F-4D97-AF65-F5344CB8AC3E}">
        <p14:creationId xmlns:p14="http://schemas.microsoft.com/office/powerpoint/2010/main" val="11723575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Partitioned survival model</a:t>
            </a:r>
          </a:p>
        </p:txBody>
      </p:sp>
    </p:spTree>
    <p:extLst>
      <p:ext uri="{BB962C8B-B14F-4D97-AF65-F5344CB8AC3E}">
        <p14:creationId xmlns:p14="http://schemas.microsoft.com/office/powerpoint/2010/main" val="408001227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116</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71606816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117</a:t>
            </a:fld>
            <a:endParaRPr lang="en-US"/>
          </a:p>
        </p:txBody>
      </p:sp>
    </p:spTree>
    <p:extLst>
      <p:ext uri="{BB962C8B-B14F-4D97-AF65-F5344CB8AC3E}">
        <p14:creationId xmlns:p14="http://schemas.microsoft.com/office/powerpoint/2010/main" val="188855301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C308-659C-994F-BD55-23244A58F633}"/>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A90CD844-0936-FB42-B274-454F98245049}"/>
              </a:ext>
            </a:extLst>
          </p:cNvPr>
          <p:cNvSpPr>
            <a:spLocks noGrp="1"/>
          </p:cNvSpPr>
          <p:nvPr>
            <p:ph idx="1"/>
          </p:nvPr>
        </p:nvSpPr>
        <p:spPr>
          <a:xfrm>
            <a:off x="321734" y="1150937"/>
            <a:ext cx="3217332" cy="3590926"/>
          </a:xfrm>
        </p:spPr>
        <p:txBody>
          <a:bodyPr>
            <a:normAutofit/>
          </a:bodyPr>
          <a:lstStyle/>
          <a:p>
            <a:r>
              <a:rPr lang="en-US" sz="1600" dirty="0"/>
              <a:t>We set up the model in the same way as in the multi-state model, except that since PSMs are cohort models, we no longer need to simulate a large number of patients to compute expected values</a:t>
            </a:r>
          </a:p>
          <a:p>
            <a:r>
              <a:rPr lang="en-US" sz="1600" dirty="0"/>
              <a:t>Instead, we will simulate separate cohorts of representative patients of varying ages and sexes</a:t>
            </a:r>
          </a:p>
        </p:txBody>
      </p:sp>
      <p:sp>
        <p:nvSpPr>
          <p:cNvPr id="4" name="Slide Number Placeholder 3">
            <a:extLst>
              <a:ext uri="{FF2B5EF4-FFF2-40B4-BE49-F238E27FC236}">
                <a16:creationId xmlns:a16="http://schemas.microsoft.com/office/drawing/2014/main" id="{CBE9DDB0-E8EB-2645-8310-01B2DD8A631E}"/>
              </a:ext>
            </a:extLst>
          </p:cNvPr>
          <p:cNvSpPr>
            <a:spLocks noGrp="1"/>
          </p:cNvSpPr>
          <p:nvPr>
            <p:ph type="sldNum" sz="quarter" idx="4"/>
          </p:nvPr>
        </p:nvSpPr>
        <p:spPr/>
        <p:txBody>
          <a:body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916203D5-BC17-3B46-802C-DA01BEF0C98C}"/>
              </a:ext>
            </a:extLst>
          </p:cNvPr>
          <p:cNvSpPr/>
          <p:nvPr/>
        </p:nvSpPr>
        <p:spPr>
          <a:xfrm>
            <a:off x="3674533" y="679947"/>
            <a:ext cx="5311454" cy="3816429"/>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patients &lt;- </a:t>
            </a:r>
            <a:r>
              <a:rPr lang="en-US" sz="1100" dirty="0" err="1">
                <a:latin typeface="Lucida Console" panose="020B0609040504020204" pitchFamily="49" charset="0"/>
              </a:rPr>
              <a:t>data.table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1:4,</a:t>
            </a:r>
          </a:p>
          <a:p>
            <a:r>
              <a:rPr lang="en-US" sz="1100" dirty="0">
                <a:latin typeface="Lucida Console" panose="020B0609040504020204" pitchFamily="49" charset="0"/>
              </a:rPr>
              <a:t>  </a:t>
            </a:r>
            <a:r>
              <a:rPr lang="en-US" sz="1100" dirty="0" err="1">
                <a:latin typeface="Lucida Console" panose="020B0609040504020204" pitchFamily="49" charset="0"/>
              </a:rPr>
              <a:t>patient_wt</a:t>
            </a:r>
            <a:r>
              <a:rPr lang="en-US" sz="1100" dirty="0">
                <a:latin typeface="Lucida Console" panose="020B0609040504020204" pitchFamily="49" charset="0"/>
              </a:rPr>
              <a:t> = rep(1/4, 4), # Each patient has same weight</a:t>
            </a:r>
          </a:p>
          <a:p>
            <a:r>
              <a:rPr lang="en-US" sz="1100" dirty="0">
                <a:latin typeface="Lucida Console" panose="020B0609040504020204" pitchFamily="49" charset="0"/>
              </a:rPr>
              <a:t>  age = c(45, 45, 65, 65),</a:t>
            </a:r>
          </a:p>
          <a:p>
            <a:r>
              <a:rPr lang="en-US" sz="1100" dirty="0">
                <a:latin typeface="Lucida Console" panose="020B0609040504020204" pitchFamily="49" charset="0"/>
              </a:rPr>
              <a:t>  female = c(0, 1, 0, 1)</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states &lt;-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c(1, 2),</a:t>
            </a:r>
          </a:p>
          <a:p>
            <a:r>
              <a:rPr lang="en-US" sz="1100" dirty="0">
                <a:latin typeface="Lucida Console" panose="020B0609040504020204" pitchFamily="49" charset="0"/>
              </a:rPr>
              <a:t>  </a:t>
            </a:r>
            <a:r>
              <a:rPr lang="en-US" sz="1100" dirty="0" err="1">
                <a:latin typeface="Lucida Console" panose="020B0609040504020204" pitchFamily="49" charset="0"/>
              </a:rPr>
              <a:t>state_name</a:t>
            </a:r>
            <a:r>
              <a:rPr lang="en-US" sz="1100" dirty="0">
                <a:latin typeface="Lucida Console" panose="020B0609040504020204" pitchFamily="49" charset="0"/>
              </a:rPr>
              <a:t> = c("Stable", "Progression") # Non-death states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832798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pic>
        <p:nvPicPr>
          <p:cNvPr id="5" name="Picture 4">
            <a:extLst>
              <a:ext uri="{FF2B5EF4-FFF2-40B4-BE49-F238E27FC236}">
                <a16:creationId xmlns:a16="http://schemas.microsoft.com/office/drawing/2014/main" id="{E2727F35-5C11-1C4E-99FC-00B85026A0B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8456" y="890239"/>
            <a:ext cx="3035569" cy="3776722"/>
          </a:xfrm>
          <a:prstGeom prst="rect">
            <a:avLst/>
          </a:prstGeom>
        </p:spPr>
      </p:pic>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C308-659C-994F-BD55-23244A58F633}"/>
              </a:ext>
            </a:extLst>
          </p:cNvPr>
          <p:cNvSpPr>
            <a:spLocks noGrp="1"/>
          </p:cNvSpPr>
          <p:nvPr>
            <p:ph type="title"/>
          </p:nvPr>
        </p:nvSpPr>
        <p:spPr/>
        <p:txBody>
          <a:bodyPr/>
          <a:lstStyle/>
          <a:p>
            <a:r>
              <a:rPr lang="en-US" dirty="0"/>
              <a:t>Model setup</a:t>
            </a:r>
          </a:p>
        </p:txBody>
      </p:sp>
      <p:sp>
        <p:nvSpPr>
          <p:cNvPr id="4" name="Slide Number Placeholder 3">
            <a:extLst>
              <a:ext uri="{FF2B5EF4-FFF2-40B4-BE49-F238E27FC236}">
                <a16:creationId xmlns:a16="http://schemas.microsoft.com/office/drawing/2014/main" id="{CBE9DDB0-E8EB-2645-8310-01B2DD8A631E}"/>
              </a:ext>
            </a:extLst>
          </p:cNvPr>
          <p:cNvSpPr>
            <a:spLocks noGrp="1"/>
          </p:cNvSpPr>
          <p:nvPr>
            <p:ph type="sldNum" sz="quarter" idx="4"/>
          </p:nvPr>
        </p:nvSpPr>
        <p:spPr/>
        <p:txBody>
          <a:bodyPr/>
          <a:lstStyle/>
          <a:p>
            <a:fld id="{CF7A681D-9A53-0F41-890B-1BA01E4644AD}" type="slidenum">
              <a:rPr lang="en-US" smtClean="0"/>
              <a:pPr/>
              <a:t>119</a:t>
            </a:fld>
            <a:endParaRPr lang="en-US"/>
          </a:p>
        </p:txBody>
      </p:sp>
      <p:sp>
        <p:nvSpPr>
          <p:cNvPr id="5" name="Rectangle 4">
            <a:extLst>
              <a:ext uri="{FF2B5EF4-FFF2-40B4-BE49-F238E27FC236}">
                <a16:creationId xmlns:a16="http://schemas.microsoft.com/office/drawing/2014/main" id="{8ECD4854-99FE-9944-96E2-3DAE7DC415DF}"/>
              </a:ext>
            </a:extLst>
          </p:cNvPr>
          <p:cNvSpPr/>
          <p:nvPr/>
        </p:nvSpPr>
        <p:spPr>
          <a:xfrm>
            <a:off x="457200" y="1012195"/>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F8F8473B-BCC7-C947-87F2-F7C7488B54E1}"/>
              </a:ext>
            </a:extLst>
          </p:cNvPr>
          <p:cNvSpPr/>
          <p:nvPr/>
        </p:nvSpPr>
        <p:spPr>
          <a:xfrm>
            <a:off x="2625969" y="1012195"/>
            <a:ext cx="4572000" cy="3308598"/>
          </a:xfrm>
          <a:prstGeom prst="rect">
            <a:avLst/>
          </a:prstGeom>
        </p:spPr>
        <p:txBody>
          <a:bodyPr>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patient_wt</a:t>
            </a:r>
            <a:r>
              <a:rPr lang="en-US" sz="1100" dirty="0">
                <a:latin typeface="Lucida Console" panose="020B0609040504020204" pitchFamily="49" charset="0"/>
              </a:rPr>
              <a:t> age female</a:t>
            </a:r>
          </a:p>
          <a:p>
            <a:r>
              <a:rPr lang="en-US" sz="1100" dirty="0">
                <a:latin typeface="Lucida Console" panose="020B0609040504020204" pitchFamily="49" charset="0"/>
              </a:rPr>
              <a:t>1:          1       0.25  45      0</a:t>
            </a:r>
          </a:p>
          <a:p>
            <a:r>
              <a:rPr lang="en-US" sz="1100" dirty="0">
                <a:latin typeface="Lucida Console" panose="020B0609040504020204" pitchFamily="49" charset="0"/>
              </a:rPr>
              <a:t>2:          2       0.25  45      1</a:t>
            </a:r>
          </a:p>
          <a:p>
            <a:r>
              <a:rPr lang="en-US" sz="1100" dirty="0">
                <a:latin typeface="Lucida Console" panose="020B0609040504020204" pitchFamily="49" charset="0"/>
              </a:rPr>
              <a:t>3:          3       0.25  65      0</a:t>
            </a:r>
          </a:p>
          <a:p>
            <a:r>
              <a:rPr lang="en-US" sz="1100" dirty="0">
                <a:latin typeface="Lucida Console" panose="020B0609040504020204" pitchFamily="49" charset="0"/>
              </a:rPr>
              <a:t>4:          4       0.25  65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3503BED6-62DE-9347-B436-D059227E6496}"/>
              </a:ext>
            </a:extLst>
          </p:cNvPr>
          <p:cNvSpPr/>
          <p:nvPr/>
        </p:nvSpPr>
        <p:spPr>
          <a:xfrm>
            <a:off x="457200" y="4605585"/>
            <a:ext cx="3398520" cy="261610"/>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 &lt;- </a:t>
            </a:r>
            <a:r>
              <a:rPr lang="en-US" sz="1100" b="1" dirty="0" err="1">
                <a:latin typeface="Lucida Console" panose="020B0609040504020204" pitchFamily="49" charset="0"/>
              </a:rPr>
              <a:t>get_labels</a:t>
            </a:r>
            <a:r>
              <a:rPr lang="en-US" sz="1100" b="1"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b="1" dirty="0">
                <a:latin typeface="Lucida Console" panose="020B0609040504020204" pitchFamily="49" charset="0"/>
              </a:rPr>
              <a:t>)</a:t>
            </a:r>
          </a:p>
        </p:txBody>
      </p:sp>
    </p:spTree>
    <p:extLst>
      <p:ext uri="{BB962C8B-B14F-4D97-AF65-F5344CB8AC3E}">
        <p14:creationId xmlns:p14="http://schemas.microsoft.com/office/powerpoint/2010/main" val="52180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5C3DE-432A-C54D-85AF-C2F6968797F2}"/>
              </a:ext>
            </a:extLst>
          </p:cNvPr>
          <p:cNvSpPr>
            <a:spLocks noGrp="1"/>
          </p:cNvSpPr>
          <p:nvPr>
            <p:ph type="title"/>
          </p:nvPr>
        </p:nvSpPr>
        <p:spPr/>
        <p:txBody>
          <a:bodyPr/>
          <a:lstStyle/>
          <a:p>
            <a:r>
              <a:rPr lang="en-US" dirty="0"/>
              <a:t>Parameter estimation – Survival models</a:t>
            </a:r>
          </a:p>
        </p:txBody>
      </p:sp>
      <p:sp>
        <p:nvSpPr>
          <p:cNvPr id="4" name="Slide Number Placeholder 3">
            <a:extLst>
              <a:ext uri="{FF2B5EF4-FFF2-40B4-BE49-F238E27FC236}">
                <a16:creationId xmlns:a16="http://schemas.microsoft.com/office/drawing/2014/main" id="{55724A48-73F7-C84A-874C-393865EEC15A}"/>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5" name="Rectangle 4">
            <a:extLst>
              <a:ext uri="{FF2B5EF4-FFF2-40B4-BE49-F238E27FC236}">
                <a16:creationId xmlns:a16="http://schemas.microsoft.com/office/drawing/2014/main" id="{5DF58205-0BED-6544-96AF-205F7C9B4141}"/>
              </a:ext>
            </a:extLst>
          </p:cNvPr>
          <p:cNvSpPr/>
          <p:nvPr/>
        </p:nvSpPr>
        <p:spPr>
          <a:xfrm>
            <a:off x="457200" y="2921000"/>
            <a:ext cx="8443732" cy="195438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fit_pfs_wei</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a:t>
            </a:r>
            <a:r>
              <a:rPr lang="en-US" sz="1100" dirty="0" err="1">
                <a:latin typeface="Lucida Console" panose="020B0609040504020204" pitchFamily="49" charset="0"/>
              </a:rPr>
              <a:t>pfs_time</a:t>
            </a:r>
            <a:r>
              <a:rPr lang="en-US" sz="1100" dirty="0">
                <a:latin typeface="Lucida Console" panose="020B0609040504020204" pitchFamily="49" charset="0"/>
              </a:rPr>
              <a:t>, </a:t>
            </a:r>
            <a:r>
              <a:rPr lang="en-US" sz="1100" dirty="0" err="1">
                <a:latin typeface="Lucida Console" panose="020B0609040504020204" pitchFamily="49" charset="0"/>
              </a:rPr>
              <a:t>pfs_status</a:t>
            </a:r>
            <a:r>
              <a:rPr lang="en-US" sz="1100" dirty="0">
                <a:latin typeface="Lucida Console" panose="020B0609040504020204" pitchFamily="49" charset="0"/>
              </a:rPr>
              <a:t>)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a:t>
            </a:r>
            <a:r>
              <a:rPr lang="en-US" sz="1100" dirty="0" err="1">
                <a:latin typeface="Lucida Console" panose="020B0609040504020204" pitchFamily="49" charset="0"/>
              </a:rPr>
              <a:t>surv_est_data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fit_os_wei</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a:t>
            </a:r>
            <a:r>
              <a:rPr lang="en-US" sz="1100" dirty="0" err="1">
                <a:latin typeface="Lucida Console" panose="020B0609040504020204" pitchFamily="49" charset="0"/>
              </a:rPr>
              <a:t>os_time</a:t>
            </a:r>
            <a:r>
              <a:rPr lang="en-US" sz="1100" dirty="0">
                <a:latin typeface="Lucida Console" panose="020B0609040504020204" pitchFamily="49" charset="0"/>
              </a:rPr>
              <a:t>, </a:t>
            </a:r>
            <a:r>
              <a:rPr lang="en-US" sz="1100" dirty="0" err="1">
                <a:latin typeface="Lucida Console" panose="020B0609040504020204" pitchFamily="49" charset="0"/>
              </a:rPr>
              <a:t>os_status</a:t>
            </a:r>
            <a:r>
              <a:rPr lang="en-US" sz="1100" dirty="0">
                <a:latin typeface="Lucida Console" panose="020B0609040504020204" pitchFamily="49" charset="0"/>
              </a:rPr>
              <a:t>)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a:t>
            </a:r>
            <a:r>
              <a:rPr lang="en-US" sz="1100" dirty="0" err="1">
                <a:latin typeface="Lucida Console" panose="020B0609040504020204" pitchFamily="49" charset="0"/>
              </a:rPr>
              <a:t>surv_est_data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psfit_wei</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fit_pfs_wei</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fit_os_wei</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4AAFC12-49EA-DE48-AC29-F4A75F73F44E}"/>
              </a:ext>
            </a:extLst>
          </p:cNvPr>
          <p:cNvSpPr/>
          <p:nvPr/>
        </p:nvSpPr>
        <p:spPr>
          <a:xfrm>
            <a:off x="5852431" y="4298300"/>
            <a:ext cx="3048499" cy="577081"/>
          </a:xfrm>
          <a:prstGeom prst="rect">
            <a:avLst/>
          </a:prstGeom>
        </p:spPr>
        <p:txBody>
          <a:bodyPr wrap="square">
            <a:spAutoFit/>
          </a:bodyPr>
          <a:lstStyle/>
          <a:p>
            <a:r>
              <a:rPr lang="en-US" sz="1050" i="1" dirty="0">
                <a:solidFill>
                  <a:srgbClr val="002060"/>
                </a:solidFill>
              </a:rPr>
              <a:t>The PFS and OS fits are stored in a </a:t>
            </a:r>
            <a:r>
              <a:rPr lang="en-US" sz="1050" dirty="0" err="1">
                <a:solidFill>
                  <a:srgbClr val="07215B"/>
                </a:solidFill>
                <a:latin typeface="Lucida Console" panose="020B0609040504020204" pitchFamily="49" charset="0"/>
              </a:rPr>
              <a:t>flexsurvreg_list</a:t>
            </a:r>
            <a:r>
              <a:rPr lang="en-US" sz="1050" i="1" dirty="0">
                <a:solidFill>
                  <a:srgbClr val="002060"/>
                </a:solidFill>
              </a:rPr>
              <a:t>, which is just a list of models fit using </a:t>
            </a:r>
            <a:r>
              <a:rPr lang="en-US" sz="1050" dirty="0" err="1">
                <a:solidFill>
                  <a:srgbClr val="07215B"/>
                </a:solidFill>
                <a:latin typeface="Lucida Console" panose="020B0609040504020204" pitchFamily="49" charset="0"/>
              </a:rPr>
              <a:t>flexsurvreg</a:t>
            </a:r>
            <a:r>
              <a:rPr lang="en-US" sz="1050" dirty="0">
                <a:solidFill>
                  <a:srgbClr val="07215B"/>
                </a:solidFill>
                <a:latin typeface="Lucida Console" panose="020B0609040504020204" pitchFamily="49" charset="0"/>
              </a:rPr>
              <a:t>()</a:t>
            </a:r>
          </a:p>
        </p:txBody>
      </p:sp>
      <p:sp>
        <p:nvSpPr>
          <p:cNvPr id="8" name="Rectangle 7">
            <a:extLst>
              <a:ext uri="{FF2B5EF4-FFF2-40B4-BE49-F238E27FC236}">
                <a16:creationId xmlns:a16="http://schemas.microsoft.com/office/drawing/2014/main" id="{97314D6B-0BE7-EC40-BB8B-7AB3D4C3A85B}"/>
              </a:ext>
            </a:extLst>
          </p:cNvPr>
          <p:cNvSpPr/>
          <p:nvPr/>
        </p:nvSpPr>
        <p:spPr>
          <a:xfrm>
            <a:off x="5852431" y="3112299"/>
            <a:ext cx="2853159" cy="738664"/>
          </a:xfrm>
          <a:prstGeom prst="rect">
            <a:avLst/>
          </a:prstGeom>
        </p:spPr>
        <p:txBody>
          <a:bodyPr wrap="square">
            <a:spAutoFit/>
          </a:bodyPr>
          <a:lstStyle/>
          <a:p>
            <a:r>
              <a:rPr lang="en-US" sz="1050" i="1" dirty="0">
                <a:solidFill>
                  <a:srgbClr val="002060"/>
                </a:solidFill>
              </a:rPr>
              <a:t>To maintain consistency with the multi-state model, we will fit Weibull survival models for both PFS and OS and include an indicator for female as a covariate.</a:t>
            </a:r>
          </a:p>
        </p:txBody>
      </p:sp>
      <p:sp>
        <p:nvSpPr>
          <p:cNvPr id="9" name="Rectangle 8">
            <a:extLst>
              <a:ext uri="{FF2B5EF4-FFF2-40B4-BE49-F238E27FC236}">
                <a16:creationId xmlns:a16="http://schemas.microsoft.com/office/drawing/2014/main" id="{D4A404D7-1D44-DF41-981D-EC3F4B2B16D8}"/>
              </a:ext>
            </a:extLst>
          </p:cNvPr>
          <p:cNvSpPr/>
          <p:nvPr/>
        </p:nvSpPr>
        <p:spPr>
          <a:xfrm>
            <a:off x="1560828" y="1428680"/>
            <a:ext cx="7425159" cy="1015663"/>
          </a:xfrm>
          <a:prstGeom prst="rect">
            <a:avLst/>
          </a:prstGeom>
        </p:spPr>
        <p:txBody>
          <a:bodyPr wrap="square">
            <a:spAutoFit/>
          </a:bodyPr>
          <a:lstStyle/>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female      age </a:t>
            </a:r>
            <a:r>
              <a:rPr lang="en-US" sz="1000" dirty="0" err="1">
                <a:latin typeface="Lucida Console" panose="020B0609040504020204" pitchFamily="49" charset="0"/>
              </a:rPr>
              <a:t>strategy_name</a:t>
            </a:r>
            <a:r>
              <a:rPr lang="en-US" sz="1000" dirty="0">
                <a:latin typeface="Lucida Console" panose="020B0609040504020204" pitchFamily="49" charset="0"/>
              </a:rPr>
              <a:t> </a:t>
            </a:r>
            <a:r>
              <a:rPr lang="en-US" sz="1000" dirty="0" err="1">
                <a:latin typeface="Lucida Console" panose="020B0609040504020204" pitchFamily="49" charset="0"/>
              </a:rPr>
              <a:t>pfs_time</a:t>
            </a:r>
            <a:r>
              <a:rPr lang="en-US" sz="1000" dirty="0">
                <a:latin typeface="Lucida Console" panose="020B0609040504020204" pitchFamily="49" charset="0"/>
              </a:rPr>
              <a:t> </a:t>
            </a:r>
            <a:r>
              <a:rPr lang="en-US" sz="1000" dirty="0" err="1">
                <a:latin typeface="Lucida Console" panose="020B0609040504020204" pitchFamily="49" charset="0"/>
              </a:rPr>
              <a:t>pfs_status</a:t>
            </a:r>
            <a:r>
              <a:rPr lang="en-US" sz="1000" dirty="0">
                <a:latin typeface="Lucida Console" panose="020B0609040504020204" pitchFamily="49" charset="0"/>
              </a:rPr>
              <a:t> </a:t>
            </a:r>
            <a:r>
              <a:rPr lang="en-US" sz="1000" dirty="0" err="1">
                <a:latin typeface="Lucida Console" panose="020B0609040504020204" pitchFamily="49" charset="0"/>
              </a:rPr>
              <a:t>os_status</a:t>
            </a:r>
            <a:r>
              <a:rPr lang="en-US" sz="1000" dirty="0">
                <a:latin typeface="Lucida Console" panose="020B0609040504020204" pitchFamily="49" charset="0"/>
              </a:rPr>
              <a:t>   </a:t>
            </a:r>
            <a:r>
              <a:rPr lang="en-US" sz="1000" dirty="0" err="1">
                <a:latin typeface="Lucida Console" panose="020B0609040504020204" pitchFamily="49" charset="0"/>
              </a:rPr>
              <a:t>os_time</a:t>
            </a:r>
            <a:endParaRPr lang="en-US" sz="1000" dirty="0">
              <a:latin typeface="Lucida Console" panose="020B0609040504020204" pitchFamily="49" charset="0"/>
            </a:endParaRPr>
          </a:p>
          <a:p>
            <a:r>
              <a:rPr lang="en-US" sz="1000" dirty="0">
                <a:latin typeface="Lucida Console" panose="020B0609040504020204" pitchFamily="49" charset="0"/>
              </a:rPr>
              <a:t>   1:          1      0 59.85813           New 2.420226          1         1 14.620258</a:t>
            </a:r>
          </a:p>
          <a:p>
            <a:r>
              <a:rPr lang="en-US" sz="1000" dirty="0">
                <a:latin typeface="Lucida Console" panose="020B0609040504020204" pitchFamily="49" charset="0"/>
              </a:rPr>
              <a:t>   2:          2      0 62.57282           New 7.497464          0         0  7.497464</a:t>
            </a:r>
          </a:p>
          <a:p>
            <a:r>
              <a:rPr lang="en-US" sz="1000" dirty="0">
                <a:latin typeface="Lucida Console" panose="020B0609040504020204" pitchFamily="49" charset="0"/>
              </a:rPr>
              <a:t>   3:          3      1 61.44379           SOC 2.365867          1         1  2.365867</a:t>
            </a:r>
          </a:p>
          <a:p>
            <a:r>
              <a:rPr lang="en-US" sz="1000" dirty="0">
                <a:latin typeface="Lucida Console" panose="020B0609040504020204" pitchFamily="49" charset="0"/>
              </a:rPr>
              <a:t>   4:          4      0 62.90770           New 9.342265          1         0 11.383095</a:t>
            </a:r>
          </a:p>
          <a:p>
            <a:r>
              <a:rPr lang="en-US" sz="1000" dirty="0">
                <a:latin typeface="Lucida Console" panose="020B0609040504020204" pitchFamily="49" charset="0"/>
              </a:rPr>
              <a:t>   5:          6      1 53.66665           New 9.922407          0         0  9.922407</a:t>
            </a:r>
          </a:p>
        </p:txBody>
      </p:sp>
      <p:sp>
        <p:nvSpPr>
          <p:cNvPr id="10" name="Content Placeholder 7">
            <a:extLst>
              <a:ext uri="{FF2B5EF4-FFF2-40B4-BE49-F238E27FC236}">
                <a16:creationId xmlns:a16="http://schemas.microsoft.com/office/drawing/2014/main" id="{A2235572-C1AC-4D49-8C98-43C58D5174B6}"/>
              </a:ext>
            </a:extLst>
          </p:cNvPr>
          <p:cNvSpPr>
            <a:spLocks noGrp="1"/>
          </p:cNvSpPr>
          <p:nvPr>
            <p:ph idx="1"/>
          </p:nvPr>
        </p:nvSpPr>
        <p:spPr>
          <a:xfrm>
            <a:off x="457198" y="892190"/>
            <a:ext cx="8686801" cy="308372"/>
          </a:xfrm>
        </p:spPr>
        <p:txBody>
          <a:bodyPr>
            <a:noAutofit/>
          </a:bodyPr>
          <a:lstStyle/>
          <a:p>
            <a:r>
              <a:rPr lang="en-US" sz="1400" dirty="0"/>
              <a:t>PSMs are parameterized by estimating separate survival models for different endpoints (e.g., PFS and OS) </a:t>
            </a:r>
          </a:p>
          <a:p>
            <a:endParaRPr lang="en-US" sz="1400" dirty="0"/>
          </a:p>
        </p:txBody>
      </p:sp>
      <p:sp>
        <p:nvSpPr>
          <p:cNvPr id="11" name="Content Placeholder 7">
            <a:extLst>
              <a:ext uri="{FF2B5EF4-FFF2-40B4-BE49-F238E27FC236}">
                <a16:creationId xmlns:a16="http://schemas.microsoft.com/office/drawing/2014/main" id="{D1DD1798-73E3-7F40-99F4-017CC75B6E97}"/>
              </a:ext>
            </a:extLst>
          </p:cNvPr>
          <p:cNvSpPr txBox="1">
            <a:spLocks/>
          </p:cNvSpPr>
          <p:nvPr/>
        </p:nvSpPr>
        <p:spPr>
          <a:xfrm>
            <a:off x="457200" y="1428680"/>
            <a:ext cx="1012786" cy="341127"/>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Dataset</a:t>
            </a:r>
          </a:p>
          <a:p>
            <a:endParaRPr lang="en-US" sz="1400" dirty="0"/>
          </a:p>
          <a:p>
            <a:pPr marL="0" indent="0">
              <a:buFont typeface="Wingdings" charset="2"/>
              <a:buNone/>
            </a:pPr>
            <a:endParaRPr lang="en-US" sz="1400" dirty="0"/>
          </a:p>
          <a:p>
            <a:pPr marL="0" indent="0">
              <a:buNone/>
            </a:pPr>
            <a:endParaRPr lang="en-US" sz="1400" dirty="0"/>
          </a:p>
        </p:txBody>
      </p:sp>
      <p:sp>
        <p:nvSpPr>
          <p:cNvPr id="13" name="Content Placeholder 7">
            <a:extLst>
              <a:ext uri="{FF2B5EF4-FFF2-40B4-BE49-F238E27FC236}">
                <a16:creationId xmlns:a16="http://schemas.microsoft.com/office/drawing/2014/main" id="{B194052E-860F-9D48-86DE-946F0FCA767D}"/>
              </a:ext>
            </a:extLst>
          </p:cNvPr>
          <p:cNvSpPr txBox="1">
            <a:spLocks/>
          </p:cNvSpPr>
          <p:nvPr/>
        </p:nvSpPr>
        <p:spPr>
          <a:xfrm>
            <a:off x="457200" y="2501905"/>
            <a:ext cx="1938760" cy="47736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Estimate parameters</a:t>
            </a:r>
          </a:p>
          <a:p>
            <a:endParaRPr lang="en-US" sz="1400" dirty="0"/>
          </a:p>
          <a:p>
            <a:pPr marL="0" indent="0">
              <a:buFont typeface="Wingdings" charset="2"/>
              <a:buNone/>
            </a:pPr>
            <a:endParaRPr lang="en-US" sz="1400" dirty="0"/>
          </a:p>
          <a:p>
            <a:pPr marL="0" indent="0">
              <a:buNone/>
            </a:pPr>
            <a:endParaRPr lang="en-US" sz="1400" dirty="0"/>
          </a:p>
        </p:txBody>
      </p:sp>
    </p:spTree>
    <p:extLst>
      <p:ext uri="{BB962C8B-B14F-4D97-AF65-F5344CB8AC3E}">
        <p14:creationId xmlns:p14="http://schemas.microsoft.com/office/powerpoint/2010/main" val="12335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9" grpId="0"/>
      <p:bldP spid="11" grpId="0"/>
      <p:bldP spid="13"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85A02-0C0C-3B4F-B126-2AB93CE47047}"/>
              </a:ext>
            </a:extLst>
          </p:cNvPr>
          <p:cNvSpPr>
            <a:spLocks noGrp="1"/>
          </p:cNvSpPr>
          <p:nvPr>
            <p:ph type="title"/>
          </p:nvPr>
        </p:nvSpPr>
        <p:spPr/>
        <p:txBody>
          <a:bodyPr/>
          <a:lstStyle/>
          <a:p>
            <a:r>
              <a:rPr lang="en-US" dirty="0"/>
              <a:t>Parameters – Utility</a:t>
            </a:r>
          </a:p>
        </p:txBody>
      </p:sp>
      <p:sp>
        <p:nvSpPr>
          <p:cNvPr id="4" name="Slide Number Placeholder 3">
            <a:extLst>
              <a:ext uri="{FF2B5EF4-FFF2-40B4-BE49-F238E27FC236}">
                <a16:creationId xmlns:a16="http://schemas.microsoft.com/office/drawing/2014/main" id="{BA51DD0A-4563-AC44-BE5D-BE767AE815A8}"/>
              </a:ext>
            </a:extLst>
          </p:cNvPr>
          <p:cNvSpPr>
            <a:spLocks noGrp="1"/>
          </p:cNvSpPr>
          <p:nvPr>
            <p:ph type="sldNum" sz="quarter" idx="4"/>
          </p:nvPr>
        </p:nvSpPr>
        <p:spPr/>
        <p:txBody>
          <a:bodyPr/>
          <a:lstStyle/>
          <a:p>
            <a:fld id="{CF7A681D-9A53-0F41-890B-1BA01E4644AD}" type="slidenum">
              <a:rPr lang="en-US" smtClean="0"/>
              <a:pPr/>
              <a:t>121</a:t>
            </a:fld>
            <a:endParaRPr lang="en-US"/>
          </a:p>
        </p:txBody>
      </p:sp>
      <p:sp>
        <p:nvSpPr>
          <p:cNvPr id="6" name="Rectangle 5">
            <a:extLst>
              <a:ext uri="{FF2B5EF4-FFF2-40B4-BE49-F238E27FC236}">
                <a16:creationId xmlns:a16="http://schemas.microsoft.com/office/drawing/2014/main" id="{CEC039C4-FCDA-4F49-9162-913722D3070E}"/>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C9E26134-5C10-7241-B631-A99FBFC412C2}"/>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8864688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85A02-0C0C-3B4F-B126-2AB93CE47047}"/>
              </a:ext>
            </a:extLst>
          </p:cNvPr>
          <p:cNvSpPr>
            <a:spLocks noGrp="1"/>
          </p:cNvSpPr>
          <p:nvPr>
            <p:ph type="title"/>
          </p:nvPr>
        </p:nvSpPr>
        <p:spPr/>
        <p:txBody>
          <a:bodyPr/>
          <a:lstStyle/>
          <a:p>
            <a:r>
              <a:rPr lang="en-US" dirty="0"/>
              <a:t>Parameters – Cost</a:t>
            </a:r>
          </a:p>
        </p:txBody>
      </p:sp>
      <p:sp>
        <p:nvSpPr>
          <p:cNvPr id="4" name="Slide Number Placeholder 3">
            <a:extLst>
              <a:ext uri="{FF2B5EF4-FFF2-40B4-BE49-F238E27FC236}">
                <a16:creationId xmlns:a16="http://schemas.microsoft.com/office/drawing/2014/main" id="{BA51DD0A-4563-AC44-BE5D-BE767AE815A8}"/>
              </a:ext>
            </a:extLst>
          </p:cNvPr>
          <p:cNvSpPr>
            <a:spLocks noGrp="1"/>
          </p:cNvSpPr>
          <p:nvPr>
            <p:ph type="sldNum" sz="quarter" idx="4"/>
          </p:nvPr>
        </p:nvSpPr>
        <p:spPr/>
        <p:txBody>
          <a:bodyPr/>
          <a:lstStyle/>
          <a:p>
            <a:fld id="{CF7A681D-9A53-0F41-890B-1BA01E4644AD}" type="slidenum">
              <a:rPr lang="en-US" smtClean="0"/>
              <a:pPr/>
              <a:t>122</a:t>
            </a:fld>
            <a:endParaRPr lang="en-US"/>
          </a:p>
        </p:txBody>
      </p:sp>
      <p:sp>
        <p:nvSpPr>
          <p:cNvPr id="5" name="Rectangle 4">
            <a:extLst>
              <a:ext uri="{FF2B5EF4-FFF2-40B4-BE49-F238E27FC236}">
                <a16:creationId xmlns:a16="http://schemas.microsoft.com/office/drawing/2014/main" id="{00DE427E-F726-6242-A655-11B6F5D3A8D9}"/>
              </a:ext>
            </a:extLst>
          </p:cNvPr>
          <p:cNvSpPr/>
          <p:nvPr/>
        </p:nvSpPr>
        <p:spPr>
          <a:xfrm>
            <a:off x="457200" y="1157287"/>
            <a:ext cx="4572000"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CB3F3A88-F53C-FD41-9241-6734D78E2417}"/>
              </a:ext>
            </a:extLst>
          </p:cNvPr>
          <p:cNvSpPr/>
          <p:nvPr/>
        </p:nvSpPr>
        <p:spPr>
          <a:xfrm>
            <a:off x="5229225" y="1157287"/>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
        <p:nvSpPr>
          <p:cNvPr id="7" name="Rectangle 6">
            <a:extLst>
              <a:ext uri="{FF2B5EF4-FFF2-40B4-BE49-F238E27FC236}">
                <a16:creationId xmlns:a16="http://schemas.microsoft.com/office/drawing/2014/main" id="{475EA5AB-D95D-2349-8EF3-BF3663B9726C}"/>
              </a:ext>
            </a:extLst>
          </p:cNvPr>
          <p:cNvSpPr/>
          <p:nvPr/>
        </p:nvSpPr>
        <p:spPr>
          <a:xfrm>
            <a:off x="457200" y="3379627"/>
            <a:ext cx="4572000" cy="1107996"/>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 </a:t>
            </a:r>
            <a:r>
              <a:rPr lang="en-US" sz="1100" dirty="0" err="1">
                <a:latin typeface="Lucida Console" panose="020B0609040504020204" pitchFamily="49" charset="0"/>
              </a:rPr>
              <a:t>strategies$strategy_id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c(2000,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EA62A30D-7FF8-2E45-8EB4-5EF9E4856213}"/>
              </a:ext>
            </a:extLst>
          </p:cNvPr>
          <p:cNvSpPr/>
          <p:nvPr/>
        </p:nvSpPr>
        <p:spPr>
          <a:xfrm>
            <a:off x="5229225" y="3379627"/>
            <a:ext cx="3084653"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2000</a:t>
            </a:r>
          </a:p>
          <a:p>
            <a:r>
              <a:rPr lang="en-US" sz="1100" dirty="0">
                <a:latin typeface="Lucida Console" panose="020B0609040504020204" pitchFamily="49" charset="0"/>
              </a:rPr>
              <a:t>2:           2 12000</a:t>
            </a:r>
          </a:p>
        </p:txBody>
      </p:sp>
    </p:spTree>
    <p:extLst>
      <p:ext uri="{BB962C8B-B14F-4D97-AF65-F5344CB8AC3E}">
        <p14:creationId xmlns:p14="http://schemas.microsoft.com/office/powerpoint/2010/main" val="125066558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270CA-40FF-1942-A041-6E4796C4C692}"/>
              </a:ext>
            </a:extLst>
          </p:cNvPr>
          <p:cNvSpPr>
            <a:spLocks noGrp="1"/>
          </p:cNvSpPr>
          <p:nvPr>
            <p:ph type="title"/>
          </p:nvPr>
        </p:nvSpPr>
        <p:spPr/>
        <p:txBody>
          <a:bodyPr/>
          <a:lstStyle/>
          <a:p>
            <a:r>
              <a:rPr lang="en-US" dirty="0"/>
              <a:t>Simulation – Construct the model</a:t>
            </a:r>
            <a:br>
              <a:rPr lang="en-US" dirty="0"/>
            </a:br>
            <a:r>
              <a:rPr lang="en-US" b="0" dirty="0"/>
              <a:t>Survival models</a:t>
            </a:r>
            <a:endParaRPr lang="en-US" dirty="0"/>
          </a:p>
        </p:txBody>
      </p:sp>
      <p:sp>
        <p:nvSpPr>
          <p:cNvPr id="3" name="Content Placeholder 2">
            <a:extLst>
              <a:ext uri="{FF2B5EF4-FFF2-40B4-BE49-F238E27FC236}">
                <a16:creationId xmlns:a16="http://schemas.microsoft.com/office/drawing/2014/main" id="{8B655E0F-1503-F249-ADBE-69EE293C1EC6}"/>
              </a:ext>
            </a:extLst>
          </p:cNvPr>
          <p:cNvSpPr>
            <a:spLocks noGrp="1"/>
          </p:cNvSpPr>
          <p:nvPr>
            <p:ph idx="1"/>
          </p:nvPr>
        </p:nvSpPr>
        <p:spPr/>
        <p:txBody>
          <a:bodyPr>
            <a:normAutofit/>
          </a:bodyPr>
          <a:lstStyle/>
          <a:p>
            <a:r>
              <a:rPr lang="en-US" sz="1400" dirty="0"/>
              <a:t>Survival predictions are made as a function of the fitted Weibull models and input data. The latter consists of each treatment strategy and patient combination</a:t>
            </a:r>
          </a:p>
          <a:p>
            <a:endParaRPr lang="en-US" sz="1400" dirty="0"/>
          </a:p>
          <a:p>
            <a:endParaRPr lang="en-US" sz="1400" dirty="0"/>
          </a:p>
          <a:p>
            <a:endParaRPr lang="en-US" sz="1400" dirty="0"/>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7F6DF776-6785-3644-8FD6-7848D77F0F1E}"/>
              </a:ext>
            </a:extLst>
          </p:cNvPr>
          <p:cNvSpPr>
            <a:spLocks noGrp="1"/>
          </p:cNvSpPr>
          <p:nvPr>
            <p:ph type="sldNum" sz="quarter" idx="4"/>
          </p:nvPr>
        </p:nvSpPr>
        <p:spPr/>
        <p:txBody>
          <a:bodyPr/>
          <a:lstStyle/>
          <a:p>
            <a:fld id="{CF7A681D-9A53-0F41-890B-1BA01E4644AD}" type="slidenum">
              <a:rPr lang="en-US" smtClean="0"/>
              <a:pPr/>
              <a:t>123</a:t>
            </a:fld>
            <a:endParaRPr lang="en-US"/>
          </a:p>
        </p:txBody>
      </p:sp>
      <p:sp>
        <p:nvSpPr>
          <p:cNvPr id="5" name="Rectangle 4">
            <a:extLst>
              <a:ext uri="{FF2B5EF4-FFF2-40B4-BE49-F238E27FC236}">
                <a16:creationId xmlns:a16="http://schemas.microsoft.com/office/drawing/2014/main" id="{0DF74282-8502-ED4C-826E-CA1A3EB8A9E8}"/>
              </a:ext>
            </a:extLst>
          </p:cNvPr>
          <p:cNvSpPr/>
          <p:nvPr/>
        </p:nvSpPr>
        <p:spPr>
          <a:xfrm>
            <a:off x="549798" y="1741404"/>
            <a:ext cx="7945272"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survmods_data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5EC02731-63CF-8047-88A1-FF3CD7CF9A57}"/>
              </a:ext>
            </a:extLst>
          </p:cNvPr>
          <p:cNvSpPr/>
          <p:nvPr/>
        </p:nvSpPr>
        <p:spPr>
          <a:xfrm>
            <a:off x="549798" y="2106328"/>
            <a:ext cx="7402010" cy="1338828"/>
          </a:xfrm>
          <a:prstGeom prst="rect">
            <a:avLst/>
          </a:prstGeom>
        </p:spPr>
        <p:txBody>
          <a:bodyPr wrap="square">
            <a:spAutoFit/>
          </a:bodyPr>
          <a:lstStyle/>
          <a:p>
            <a:r>
              <a:rPr lang="en-US" sz="900" dirty="0">
                <a:latin typeface="Lucida Console" panose="020B0609040504020204" pitchFamily="49" charset="0"/>
              </a:rPr>
              <a:t>   </a:t>
            </a:r>
            <a:r>
              <a:rPr lang="en-US" sz="900" dirty="0" err="1">
                <a:latin typeface="Lucida Console" panose="020B0609040504020204" pitchFamily="49" charset="0"/>
              </a:rPr>
              <a:t>strategy_id</a:t>
            </a:r>
            <a:r>
              <a:rPr lang="en-US" sz="900" dirty="0">
                <a:latin typeface="Lucida Console" panose="020B0609040504020204" pitchFamily="49" charset="0"/>
              </a:rPr>
              <a:t> </a:t>
            </a:r>
            <a:r>
              <a:rPr lang="en-US" sz="900" dirty="0" err="1">
                <a:latin typeface="Lucida Console" panose="020B0609040504020204" pitchFamily="49" charset="0"/>
              </a:rPr>
              <a:t>patient_id</a:t>
            </a:r>
            <a:r>
              <a:rPr lang="en-US" sz="900" dirty="0">
                <a:latin typeface="Lucida Console" panose="020B0609040504020204" pitchFamily="49" charset="0"/>
              </a:rPr>
              <a:t> </a:t>
            </a:r>
            <a:r>
              <a:rPr lang="en-US" sz="900" dirty="0" err="1">
                <a:latin typeface="Lucida Console" panose="020B0609040504020204" pitchFamily="49" charset="0"/>
              </a:rPr>
              <a:t>strategy_name</a:t>
            </a:r>
            <a:r>
              <a:rPr lang="en-US" sz="900" dirty="0">
                <a:latin typeface="Lucida Console" panose="020B0609040504020204" pitchFamily="49" charset="0"/>
              </a:rPr>
              <a:t> </a:t>
            </a:r>
            <a:r>
              <a:rPr lang="en-US" sz="900" dirty="0" err="1">
                <a:latin typeface="Lucida Console" panose="020B0609040504020204" pitchFamily="49" charset="0"/>
              </a:rPr>
              <a:t>patient_wt</a:t>
            </a:r>
            <a:r>
              <a:rPr lang="en-US" sz="900" dirty="0">
                <a:latin typeface="Lucida Console" panose="020B0609040504020204" pitchFamily="49" charset="0"/>
              </a:rPr>
              <a:t> age female</a:t>
            </a:r>
          </a:p>
          <a:p>
            <a:r>
              <a:rPr lang="en-US" sz="900" dirty="0">
                <a:latin typeface="Lucida Console" panose="020B0609040504020204" pitchFamily="49" charset="0"/>
              </a:rPr>
              <a:t>1:           1          1           SOC       0.25  45      0</a:t>
            </a:r>
          </a:p>
          <a:p>
            <a:r>
              <a:rPr lang="en-US" sz="900" dirty="0">
                <a:latin typeface="Lucida Console" panose="020B0609040504020204" pitchFamily="49" charset="0"/>
              </a:rPr>
              <a:t>2:           1          2           SOC       0.25  45      1</a:t>
            </a:r>
          </a:p>
          <a:p>
            <a:r>
              <a:rPr lang="en-US" sz="900" dirty="0">
                <a:latin typeface="Lucida Console" panose="020B0609040504020204" pitchFamily="49" charset="0"/>
              </a:rPr>
              <a:t>3:           1          3           SOC       0.25  65      0</a:t>
            </a:r>
          </a:p>
          <a:p>
            <a:r>
              <a:rPr lang="en-US" sz="900" dirty="0">
                <a:latin typeface="Lucida Console" panose="020B0609040504020204" pitchFamily="49" charset="0"/>
              </a:rPr>
              <a:t>4:           1          4           SOC       0.25  65      1</a:t>
            </a:r>
          </a:p>
          <a:p>
            <a:r>
              <a:rPr lang="en-US" sz="900" dirty="0">
                <a:latin typeface="Lucida Console" panose="020B0609040504020204" pitchFamily="49" charset="0"/>
              </a:rPr>
              <a:t>5:           2          1           New       0.25  45      0</a:t>
            </a:r>
          </a:p>
          <a:p>
            <a:r>
              <a:rPr lang="en-US" sz="900" dirty="0">
                <a:latin typeface="Lucida Console" panose="020B0609040504020204" pitchFamily="49" charset="0"/>
              </a:rPr>
              <a:t>6:           2          2           New       0.25  45      1</a:t>
            </a:r>
          </a:p>
          <a:p>
            <a:r>
              <a:rPr lang="en-US" sz="900" dirty="0">
                <a:latin typeface="Lucida Console" panose="020B0609040504020204" pitchFamily="49" charset="0"/>
              </a:rPr>
              <a:t>7:           2          3           New       0.25  65      0</a:t>
            </a:r>
          </a:p>
          <a:p>
            <a:r>
              <a:rPr lang="en-US" sz="900" dirty="0">
                <a:latin typeface="Lucida Console" panose="020B0609040504020204" pitchFamily="49" charset="0"/>
              </a:rPr>
              <a:t>8:           2          4           New       0.25  65      1</a:t>
            </a:r>
          </a:p>
        </p:txBody>
      </p:sp>
      <p:sp>
        <p:nvSpPr>
          <p:cNvPr id="7" name="Rectangle 6">
            <a:extLst>
              <a:ext uri="{FF2B5EF4-FFF2-40B4-BE49-F238E27FC236}">
                <a16:creationId xmlns:a16="http://schemas.microsoft.com/office/drawing/2014/main" id="{703FD3F1-009B-F547-93D1-82E2C7F239F9}"/>
              </a:ext>
            </a:extLst>
          </p:cNvPr>
          <p:cNvSpPr/>
          <p:nvPr/>
        </p:nvSpPr>
        <p:spPr>
          <a:xfrm>
            <a:off x="549798" y="3803144"/>
            <a:ext cx="7945272"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survmods</a:t>
            </a:r>
            <a:r>
              <a:rPr lang="en-US" sz="1100" dirty="0">
                <a:latin typeface="Lucida Console" panose="020B0609040504020204" pitchFamily="49" charset="0"/>
              </a:rPr>
              <a:t> &lt;- </a:t>
            </a:r>
            <a:r>
              <a:rPr lang="en-US" sz="1100" b="1" dirty="0" err="1">
                <a:latin typeface="Lucida Console" panose="020B0609040504020204" pitchFamily="49" charset="0"/>
              </a:rPr>
              <a:t>create_PsmCurves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psfit_wei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input_data</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survmods_data</a:t>
            </a:r>
            <a:r>
              <a:rPr lang="en-US" sz="1100" dirty="0">
                <a:latin typeface="Lucida Console" panose="020B0609040504020204" pitchFamily="49" charset="0"/>
              </a:rPr>
              <a:t>, </a:t>
            </a:r>
          </a:p>
          <a:p>
            <a:r>
              <a:rPr lang="en-US" sz="1100" dirty="0">
                <a:latin typeface="Lucida Console" panose="020B0609040504020204" pitchFamily="49" charset="0"/>
              </a:rPr>
              <a:t>                             n = 100,</a:t>
            </a:r>
          </a:p>
          <a:p>
            <a:r>
              <a:rPr lang="en-US" sz="1100" dirty="0">
                <a:latin typeface="Lucida Console" panose="020B0609040504020204" pitchFamily="49" charset="0"/>
              </a:rPr>
              <a:t>                             uncertainty = "bootstrap", </a:t>
            </a:r>
          </a:p>
          <a:p>
            <a:r>
              <a:rPr lang="en-US" sz="1100" dirty="0">
                <a:latin typeface="Lucida Console" panose="020B0609040504020204" pitchFamily="49" charset="0"/>
              </a:rPr>
              <a:t>                             </a:t>
            </a:r>
            <a:r>
              <a:rPr lang="en-US" sz="1100" dirty="0" err="1">
                <a:latin typeface="Lucida Console" panose="020B0609040504020204" pitchFamily="49" charset="0"/>
              </a:rPr>
              <a:t>est_data</a:t>
            </a:r>
            <a:r>
              <a:rPr lang="en-US" sz="1100" dirty="0">
                <a:latin typeface="Lucida Console" panose="020B0609040504020204" pitchFamily="49" charset="0"/>
              </a:rPr>
              <a:t> = </a:t>
            </a:r>
            <a:r>
              <a:rPr lang="en-US" sz="1100" dirty="0" err="1">
                <a:latin typeface="Lucida Console" panose="020B0609040504020204" pitchFamily="49" charset="0"/>
              </a:rPr>
              <a:t>surv_est_data</a:t>
            </a:r>
            <a:r>
              <a:rPr lang="en-US" sz="1100" dirty="0">
                <a:latin typeface="Lucida Console" panose="020B0609040504020204" pitchFamily="49" charset="0"/>
              </a:rPr>
              <a:t>)</a:t>
            </a:r>
          </a:p>
          <a:p>
            <a:endParaRPr lang="en-US" sz="1100" dirty="0">
              <a:latin typeface="Lucida Console" panose="020B0609040504020204" pitchFamily="49" charset="0"/>
            </a:endParaRPr>
          </a:p>
        </p:txBody>
      </p:sp>
      <p:sp>
        <p:nvSpPr>
          <p:cNvPr id="8" name="Rectangle 7">
            <a:extLst>
              <a:ext uri="{FF2B5EF4-FFF2-40B4-BE49-F238E27FC236}">
                <a16:creationId xmlns:a16="http://schemas.microsoft.com/office/drawing/2014/main" id="{ACB7CF16-6208-944C-A3AD-5F5A0C61D0DF}"/>
              </a:ext>
            </a:extLst>
          </p:cNvPr>
          <p:cNvSpPr/>
          <p:nvPr/>
        </p:nvSpPr>
        <p:spPr>
          <a:xfrm>
            <a:off x="5463219" y="3788842"/>
            <a:ext cx="3031851" cy="1061829"/>
          </a:xfrm>
          <a:prstGeom prst="rect">
            <a:avLst/>
          </a:prstGeom>
        </p:spPr>
        <p:txBody>
          <a:bodyPr wrap="square">
            <a:spAutoFit/>
          </a:bodyPr>
          <a:lstStyle/>
          <a:p>
            <a:r>
              <a:rPr lang="en-US" sz="1050" i="1" dirty="0">
                <a:solidFill>
                  <a:srgbClr val="002060"/>
                </a:solidFill>
              </a:rPr>
              <a:t>We must specify arguments related to the PSA. </a:t>
            </a:r>
          </a:p>
          <a:p>
            <a:r>
              <a:rPr lang="en-US" sz="1050" i="1" dirty="0">
                <a:solidFill>
                  <a:srgbClr val="002060"/>
                </a:solidFill>
              </a:rPr>
              <a:t>We sample the parameters via bootstrapping, whereby the survival models are refit repeatedly to resamples of the estimation dataset. It preserves the correlation between PFS and OS and reduces the chances that the curves cross</a:t>
            </a:r>
          </a:p>
        </p:txBody>
      </p:sp>
    </p:spTree>
    <p:extLst>
      <p:ext uri="{BB962C8B-B14F-4D97-AF65-F5344CB8AC3E}">
        <p14:creationId xmlns:p14="http://schemas.microsoft.com/office/powerpoint/2010/main" val="4088196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124</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63149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100,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100,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100,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spTree>
    <p:extLst>
      <p:ext uri="{BB962C8B-B14F-4D97-AF65-F5344CB8AC3E}">
        <p14:creationId xmlns:p14="http://schemas.microsoft.com/office/powerpoint/2010/main" val="3941735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125</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Psm$new</a:t>
            </a:r>
            <a:r>
              <a:rPr lang="en-US" sz="1100" dirty="0">
                <a:latin typeface="Lucida Console" panose="020B0609040504020204" pitchFamily="49" charset="0"/>
              </a:rPr>
              <a:t>(</a:t>
            </a:r>
            <a:r>
              <a:rPr lang="en-US" sz="1100" dirty="0" err="1">
                <a:latin typeface="Lucida Console" panose="020B0609040504020204" pitchFamily="49" charset="0"/>
              </a:rPr>
              <a:t>survival_models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survmods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10303141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0F4B4-FC7A-B348-AC34-192670BC3D72}"/>
              </a:ext>
            </a:extLst>
          </p:cNvPr>
          <p:cNvSpPr>
            <a:spLocks noGrp="1"/>
          </p:cNvSpPr>
          <p:nvPr>
            <p:ph type="title"/>
          </p:nvPr>
        </p:nvSpPr>
        <p:spPr/>
        <p:txBody>
          <a:bodyPr/>
          <a:lstStyle/>
          <a:p>
            <a:r>
              <a:rPr lang="en-US" dirty="0"/>
              <a:t>Simulation - Simulating outcomes</a:t>
            </a:r>
            <a:br>
              <a:rPr lang="en-US" dirty="0"/>
            </a:br>
            <a:r>
              <a:rPr lang="en-US" b="0" dirty="0"/>
              <a:t>Survival curves</a:t>
            </a:r>
            <a:endParaRPr lang="en-US" dirty="0"/>
          </a:p>
        </p:txBody>
      </p:sp>
      <p:sp>
        <p:nvSpPr>
          <p:cNvPr id="4" name="Slide Number Placeholder 3">
            <a:extLst>
              <a:ext uri="{FF2B5EF4-FFF2-40B4-BE49-F238E27FC236}">
                <a16:creationId xmlns:a16="http://schemas.microsoft.com/office/drawing/2014/main" id="{8E39B92F-CF92-B948-8623-560CD552ED0E}"/>
              </a:ext>
            </a:extLst>
          </p:cNvPr>
          <p:cNvSpPr>
            <a:spLocks noGrp="1"/>
          </p:cNvSpPr>
          <p:nvPr>
            <p:ph type="sldNum" sz="quarter" idx="4"/>
          </p:nvPr>
        </p:nvSpPr>
        <p:spPr/>
        <p:txBody>
          <a:bodyPr/>
          <a:lstStyle/>
          <a:p>
            <a:fld id="{CF7A681D-9A53-0F41-890B-1BA01E4644AD}" type="slidenum">
              <a:rPr lang="en-US" smtClean="0"/>
              <a:pPr/>
              <a:t>126</a:t>
            </a:fld>
            <a:endParaRPr lang="en-US"/>
          </a:p>
        </p:txBody>
      </p:sp>
      <p:sp>
        <p:nvSpPr>
          <p:cNvPr id="5" name="Rectangle 4">
            <a:extLst>
              <a:ext uri="{FF2B5EF4-FFF2-40B4-BE49-F238E27FC236}">
                <a16:creationId xmlns:a16="http://schemas.microsoft.com/office/drawing/2014/main" id="{EC70E1B3-7D66-224E-A86A-2C03376492B6}"/>
              </a:ext>
            </a:extLst>
          </p:cNvPr>
          <p:cNvSpPr/>
          <p:nvPr/>
        </p:nvSpPr>
        <p:spPr>
          <a:xfrm>
            <a:off x="457200" y="1143000"/>
            <a:ext cx="4122174" cy="178510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times &lt;- </a:t>
            </a:r>
            <a:r>
              <a:rPr lang="en-US" sz="1100" dirty="0" err="1">
                <a:latin typeface="Lucida Console" panose="020B0609040504020204" pitchFamily="49" charset="0"/>
              </a:rPr>
              <a:t>seq</a:t>
            </a:r>
            <a:r>
              <a:rPr lang="en-US" sz="1100" dirty="0">
                <a:latin typeface="Lucida Console" panose="020B0609040504020204" pitchFamily="49" charset="0"/>
              </a:rPr>
              <a:t>(0, 50, by = .1)</a:t>
            </a:r>
          </a:p>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$sim_survival</a:t>
            </a:r>
            <a:r>
              <a:rPr lang="en-US" sz="1100" dirty="0">
                <a:latin typeface="Lucida Console" panose="020B0609040504020204" pitchFamily="49" charset="0"/>
              </a:rPr>
              <a:t>(t = times)</a:t>
            </a:r>
          </a:p>
          <a:p>
            <a:endParaRPr lang="en-US" sz="1100" dirty="0">
              <a:latin typeface="Lucida Console" panose="020B0609040504020204" pitchFamily="49" charset="0"/>
            </a:endParaRPr>
          </a:p>
          <a:p>
            <a:r>
              <a:rPr lang="en-US" sz="1100" dirty="0">
                <a:latin typeface="Lucida Console" panose="020B0609040504020204" pitchFamily="49" charset="0"/>
              </a:rPr>
              <a:t># Plot</a:t>
            </a:r>
          </a:p>
          <a:p>
            <a:r>
              <a:rPr lang="en-US" sz="1100" dirty="0">
                <a:latin typeface="Lucida Console" panose="020B0609040504020204" pitchFamily="49" charset="0"/>
              </a:rPr>
              <a:t>labs &lt;- c(</a:t>
            </a:r>
          </a:p>
          <a:p>
            <a:r>
              <a:rPr lang="en-US" sz="1100" dirty="0">
                <a:latin typeface="Lucida Console" panose="020B0609040504020204" pitchFamily="49" charset="0"/>
              </a:rPr>
              <a:t>  labs,</a:t>
            </a:r>
          </a:p>
          <a:p>
            <a:r>
              <a:rPr lang="en-US" sz="1100" dirty="0">
                <a:latin typeface="Lucida Console" panose="020B0609040504020204" pitchFamily="49" charset="0"/>
              </a:rPr>
              <a:t>  list(curve = c("PFS" = 1, "OS" = 2))</a:t>
            </a:r>
          </a:p>
          <a:p>
            <a:r>
              <a:rPr lang="en-US" sz="1100" dirty="0">
                <a:latin typeface="Lucida Console" panose="020B0609040504020204" pitchFamily="49" charset="0"/>
              </a:rPr>
              <a:t>)</a:t>
            </a:r>
          </a:p>
          <a:p>
            <a:r>
              <a:rPr lang="en-US" sz="1100" b="1" dirty="0" err="1">
                <a:latin typeface="Lucida Console" panose="020B0609040504020204" pitchFamily="49" charset="0"/>
              </a:rPr>
              <a:t>autoplot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econmod</a:t>
            </a:r>
            <a:r>
              <a:rPr lang="en-US" sz="1100" dirty="0" err="1">
                <a:latin typeface="Lucida Console" panose="020B0609040504020204" pitchFamily="49" charset="0"/>
              </a:rPr>
              <a:t>$survival</a:t>
            </a:r>
            <a:r>
              <a:rPr lang="en-US" sz="1100" dirty="0">
                <a:latin typeface="Lucida Console" panose="020B0609040504020204" pitchFamily="49" charset="0"/>
              </a:rPr>
              <a:t>_, ci = TRUE,</a:t>
            </a:r>
          </a:p>
          <a:p>
            <a:r>
              <a:rPr lang="en-US" sz="1100" dirty="0">
                <a:latin typeface="Lucida Console" panose="020B0609040504020204" pitchFamily="49" charset="0"/>
              </a:rPr>
              <a:t>         labels = labs)</a:t>
            </a:r>
          </a:p>
        </p:txBody>
      </p:sp>
      <p:pic>
        <p:nvPicPr>
          <p:cNvPr id="6" name="Picture 5">
            <a:extLst>
              <a:ext uri="{FF2B5EF4-FFF2-40B4-BE49-F238E27FC236}">
                <a16:creationId xmlns:a16="http://schemas.microsoft.com/office/drawing/2014/main" id="{6A97CEDE-4E24-974D-B801-C4F6363A8EDD}"/>
              </a:ext>
            </a:extLst>
          </p:cNvPr>
          <p:cNvPicPr>
            <a:picLocks noChangeAspect="1"/>
          </p:cNvPicPr>
          <p:nvPr/>
        </p:nvPicPr>
        <p:blipFill>
          <a:blip r:embed="rId2"/>
          <a:stretch>
            <a:fillRect/>
          </a:stretch>
        </p:blipFill>
        <p:spPr>
          <a:xfrm>
            <a:off x="4669127" y="1980227"/>
            <a:ext cx="4474873" cy="2761636"/>
          </a:xfrm>
          <a:prstGeom prst="rect">
            <a:avLst/>
          </a:prstGeom>
        </p:spPr>
      </p:pic>
    </p:spTree>
    <p:extLst>
      <p:ext uri="{BB962C8B-B14F-4D97-AF65-F5344CB8AC3E}">
        <p14:creationId xmlns:p14="http://schemas.microsoft.com/office/powerpoint/2010/main" val="16212283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82458-66F6-9443-9BAF-80A9F68E9E8B}"/>
              </a:ext>
            </a:extLst>
          </p:cNvPr>
          <p:cNvSpPr>
            <a:spLocks noGrp="1"/>
          </p:cNvSpPr>
          <p:nvPr>
            <p:ph type="title"/>
          </p:nvPr>
        </p:nvSpPr>
        <p:spPr/>
        <p:txBody>
          <a:bodyPr/>
          <a:lstStyle/>
          <a:p>
            <a:r>
              <a:rPr lang="en-US" dirty="0"/>
              <a:t>Simulation - Simulating outcomes</a:t>
            </a:r>
            <a:br>
              <a:rPr lang="en-US" dirty="0"/>
            </a:br>
            <a:r>
              <a:rPr lang="en-US" b="0" dirty="0"/>
              <a:t>Health state probabilities</a:t>
            </a:r>
            <a:endParaRPr lang="en-US" dirty="0"/>
          </a:p>
        </p:txBody>
      </p:sp>
      <p:sp>
        <p:nvSpPr>
          <p:cNvPr id="4" name="Slide Number Placeholder 3">
            <a:extLst>
              <a:ext uri="{FF2B5EF4-FFF2-40B4-BE49-F238E27FC236}">
                <a16:creationId xmlns:a16="http://schemas.microsoft.com/office/drawing/2014/main" id="{3A0B68C4-E094-CB45-ACA4-1D281DAE84A5}"/>
              </a:ext>
            </a:extLst>
          </p:cNvPr>
          <p:cNvSpPr>
            <a:spLocks noGrp="1"/>
          </p:cNvSpPr>
          <p:nvPr>
            <p:ph type="sldNum" sz="quarter" idx="4"/>
          </p:nvPr>
        </p:nvSpPr>
        <p:spPr/>
        <p:txBody>
          <a:bodyPr/>
          <a:lstStyle/>
          <a:p>
            <a:fld id="{CF7A681D-9A53-0F41-890B-1BA01E4644AD}" type="slidenum">
              <a:rPr lang="en-US" smtClean="0"/>
              <a:pPr/>
              <a:t>127</a:t>
            </a:fld>
            <a:endParaRPr lang="en-US"/>
          </a:p>
        </p:txBody>
      </p:sp>
      <p:sp>
        <p:nvSpPr>
          <p:cNvPr id="6" name="Rectangle 5">
            <a:extLst>
              <a:ext uri="{FF2B5EF4-FFF2-40B4-BE49-F238E27FC236}">
                <a16:creationId xmlns:a16="http://schemas.microsoft.com/office/drawing/2014/main" id="{042B8726-FFF7-2149-A217-9A05F2D148A2}"/>
              </a:ext>
            </a:extLst>
          </p:cNvPr>
          <p:cNvSpPr/>
          <p:nvPr/>
        </p:nvSpPr>
        <p:spPr>
          <a:xfrm>
            <a:off x="457200" y="1241984"/>
            <a:ext cx="5665808"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b="1" dirty="0">
                <a:latin typeface="Lucida Console" panose="020B0609040504020204" pitchFamily="49" charset="0"/>
              </a:rPr>
              <a:t>()</a:t>
            </a:r>
          </a:p>
        </p:txBody>
      </p:sp>
      <p:sp>
        <p:nvSpPr>
          <p:cNvPr id="8" name="Rectangle 7">
            <a:extLst>
              <a:ext uri="{FF2B5EF4-FFF2-40B4-BE49-F238E27FC236}">
                <a16:creationId xmlns:a16="http://schemas.microsoft.com/office/drawing/2014/main" id="{101597F6-05AD-4F4C-BF94-E9ED59322534}"/>
              </a:ext>
            </a:extLst>
          </p:cNvPr>
          <p:cNvSpPr/>
          <p:nvPr/>
        </p:nvSpPr>
        <p:spPr>
          <a:xfrm>
            <a:off x="801888" y="1779854"/>
            <a:ext cx="6927448" cy="1938992"/>
          </a:xfrm>
          <a:prstGeom prst="rect">
            <a:avLst/>
          </a:prstGeom>
        </p:spPr>
        <p:txBody>
          <a:bodyPr wrap="square">
            <a:spAutoFit/>
          </a:bodyPr>
          <a:lstStyle/>
          <a:p>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a:t>
            </a:r>
            <a:r>
              <a:rPr lang="en-US" sz="1000" dirty="0" err="1">
                <a:latin typeface="Lucida Console" panose="020B0609040504020204" pitchFamily="49" charset="0"/>
              </a:rPr>
              <a:t>grp_id</a:t>
            </a:r>
            <a:r>
              <a:rPr lang="en-US" sz="1000" dirty="0">
                <a:latin typeface="Lucida Console" panose="020B0609040504020204" pitchFamily="49" charset="0"/>
              </a:rPr>
              <a:t> </a:t>
            </a:r>
            <a:r>
              <a:rPr lang="en-US" sz="1000" dirty="0" err="1">
                <a:latin typeface="Lucida Console" panose="020B0609040504020204" pitchFamily="49" charset="0"/>
              </a:rPr>
              <a:t>patient_wt</a:t>
            </a:r>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t      </a:t>
            </a:r>
            <a:r>
              <a:rPr lang="en-US" sz="1000" dirty="0" err="1">
                <a:latin typeface="Lucida Console" panose="020B0609040504020204" pitchFamily="49" charset="0"/>
              </a:rPr>
              <a:t>prob</a:t>
            </a:r>
            <a:endParaRPr lang="en-US" sz="1000" dirty="0">
              <a:latin typeface="Lucida Console" panose="020B0609040504020204" pitchFamily="49" charset="0"/>
            </a:endParaRPr>
          </a:p>
          <a:p>
            <a:r>
              <a:rPr lang="en-US" sz="1000" dirty="0">
                <a:latin typeface="Lucida Console" panose="020B0609040504020204" pitchFamily="49" charset="0"/>
              </a:rPr>
              <a:t>      1:      1           1          1      1       0.25        1  0.0 1.0000000</a:t>
            </a:r>
          </a:p>
          <a:p>
            <a:r>
              <a:rPr lang="en-US" sz="1000" dirty="0">
                <a:latin typeface="Lucida Console" panose="020B0609040504020204" pitchFamily="49" charset="0"/>
              </a:rPr>
              <a:t>      2:      1           1          1      1       0.25        1  0.1 0.9998138</a:t>
            </a:r>
          </a:p>
          <a:p>
            <a:r>
              <a:rPr lang="en-US" sz="1000" dirty="0">
                <a:latin typeface="Lucida Console" panose="020B0609040504020204" pitchFamily="49" charset="0"/>
              </a:rPr>
              <a:t>      3:      1           1          1      1       0.25        1  0.2 0.9992079</a:t>
            </a:r>
          </a:p>
          <a:p>
            <a:r>
              <a:rPr lang="en-US" sz="1000" dirty="0">
                <a:latin typeface="Lucida Console" panose="020B0609040504020204" pitchFamily="49" charset="0"/>
              </a:rPr>
              <a:t>      4:      1           1          1      1       0.25        1  0.3 0.9981533</a:t>
            </a:r>
          </a:p>
          <a:p>
            <a:r>
              <a:rPr lang="en-US" sz="1000" dirty="0">
                <a:latin typeface="Lucida Console" panose="020B0609040504020204" pitchFamily="49" charset="0"/>
              </a:rPr>
              <a:t>      5:      1           1          1      1       0.25        1  0.4 0.9966344</a:t>
            </a:r>
          </a:p>
          <a:p>
            <a:r>
              <a:rPr lang="en-US" sz="1000" dirty="0">
                <a:latin typeface="Lucida Console" panose="020B0609040504020204" pitchFamily="49" charset="0"/>
              </a:rPr>
              <a:t>     ---                                                                        </a:t>
            </a:r>
          </a:p>
          <a:p>
            <a:r>
              <a:rPr lang="en-US" sz="1000" dirty="0">
                <a:latin typeface="Lucida Console" panose="020B0609040504020204" pitchFamily="49" charset="0"/>
              </a:rPr>
              <a:t>1202396:    100           2          4      1       0.25        3 49.6 1.0000000</a:t>
            </a:r>
          </a:p>
          <a:p>
            <a:r>
              <a:rPr lang="en-US" sz="1000" dirty="0">
                <a:latin typeface="Lucida Console" panose="020B0609040504020204" pitchFamily="49" charset="0"/>
              </a:rPr>
              <a:t>1202397:    100           2          4      1       0.25        3 49.7 1.0000000</a:t>
            </a:r>
          </a:p>
          <a:p>
            <a:r>
              <a:rPr lang="en-US" sz="1000" dirty="0">
                <a:latin typeface="Lucida Console" panose="020B0609040504020204" pitchFamily="49" charset="0"/>
              </a:rPr>
              <a:t>1202398:    100           2          4      1       0.25        3 49.8 1.0000000</a:t>
            </a:r>
          </a:p>
          <a:p>
            <a:r>
              <a:rPr lang="en-US" sz="1000" dirty="0">
                <a:latin typeface="Lucida Console" panose="020B0609040504020204" pitchFamily="49" charset="0"/>
              </a:rPr>
              <a:t>1202399:    100           2          4      1       0.25        3 49.9 1.0000000</a:t>
            </a:r>
          </a:p>
          <a:p>
            <a:r>
              <a:rPr lang="en-US" sz="1000" dirty="0">
                <a:latin typeface="Lucida Console" panose="020B0609040504020204" pitchFamily="49" charset="0"/>
              </a:rPr>
              <a:t>1202400:    100           2          4      1       0.25        3 50.0 1.0000000</a:t>
            </a:r>
          </a:p>
        </p:txBody>
      </p:sp>
    </p:spTree>
    <p:extLst>
      <p:ext uri="{BB962C8B-B14F-4D97-AF65-F5344CB8AC3E}">
        <p14:creationId xmlns:p14="http://schemas.microsoft.com/office/powerpoint/2010/main" val="31023832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40E37-A148-AB44-832E-6505213BB42C}"/>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F17462A9-C3A9-7E41-9EC9-47CD3AA49C70}"/>
              </a:ext>
            </a:extLst>
          </p:cNvPr>
          <p:cNvSpPr>
            <a:spLocks noGrp="1"/>
          </p:cNvSpPr>
          <p:nvPr>
            <p:ph type="sldNum" sz="quarter" idx="4"/>
          </p:nvPr>
        </p:nvSpPr>
        <p:spPr/>
        <p:txBody>
          <a:bodyPr/>
          <a:lstStyle/>
          <a:p>
            <a:fld id="{CF7A681D-9A53-0F41-890B-1BA01E4644AD}" type="slidenum">
              <a:rPr lang="en-US" smtClean="0"/>
              <a:pPr/>
              <a:t>128</a:t>
            </a:fld>
            <a:endParaRPr lang="en-US"/>
          </a:p>
        </p:txBody>
      </p:sp>
      <p:sp>
        <p:nvSpPr>
          <p:cNvPr id="5" name="Rectangle 4">
            <a:extLst>
              <a:ext uri="{FF2B5EF4-FFF2-40B4-BE49-F238E27FC236}">
                <a16:creationId xmlns:a16="http://schemas.microsoft.com/office/drawing/2014/main" id="{523C6CAA-0279-1540-99BB-8221C49A8523}"/>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6" name="Rectangle 5">
            <a:extLst>
              <a:ext uri="{FF2B5EF4-FFF2-40B4-BE49-F238E27FC236}">
                <a16:creationId xmlns:a16="http://schemas.microsoft.com/office/drawing/2014/main" id="{2A5ED1ED-D6F6-3941-84D3-89BE0A9523A7}"/>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9" name="Rectangle 8">
            <a:extLst>
              <a:ext uri="{FF2B5EF4-FFF2-40B4-BE49-F238E27FC236}">
                <a16:creationId xmlns:a16="http://schemas.microsoft.com/office/drawing/2014/main" id="{143648B4-D215-E243-B0E8-CAEE268F560E}"/>
              </a:ext>
            </a:extLst>
          </p:cNvPr>
          <p:cNvSpPr/>
          <p:nvPr/>
        </p:nvSpPr>
        <p:spPr>
          <a:xfrm>
            <a:off x="915618" y="3320218"/>
            <a:ext cx="6699987" cy="1169551"/>
          </a:xfrm>
          <a:prstGeom prst="rect">
            <a:avLst/>
          </a:prstGeom>
        </p:spPr>
        <p:txBody>
          <a:bodyPr wrap="square">
            <a:spAutoFit/>
          </a:bodyPr>
          <a:lstStyle/>
          <a:p>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a:t>
            </a:r>
            <a:r>
              <a:rPr lang="en-US" sz="1000" dirty="0" err="1">
                <a:latin typeface="Lucida Console" panose="020B0609040504020204" pitchFamily="49" charset="0"/>
              </a:rPr>
              <a:t>grp_id</a:t>
            </a:r>
            <a:r>
              <a:rPr lang="en-US" sz="1000" dirty="0">
                <a:latin typeface="Lucida Console" panose="020B0609040504020204" pitchFamily="49" charset="0"/>
              </a:rPr>
              <a:t> </a:t>
            </a:r>
            <a:r>
              <a:rPr lang="en-US" sz="1000" dirty="0" err="1">
                <a:latin typeface="Lucida Console" panose="020B0609040504020204" pitchFamily="49" charset="0"/>
              </a:rPr>
              <a:t>patient_wt</a:t>
            </a:r>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category    costs</a:t>
            </a:r>
          </a:p>
          <a:p>
            <a:r>
              <a:rPr lang="en-US" sz="1000" dirty="0">
                <a:latin typeface="Lucida Console" panose="020B0609040504020204" pitchFamily="49" charset="0"/>
              </a:rPr>
              <a:t>1:      1           1          1      1       0.25        1 0.03     Drug 9793.773</a:t>
            </a:r>
          </a:p>
          <a:p>
            <a:r>
              <a:rPr lang="en-US" sz="1000" dirty="0">
                <a:latin typeface="Lucida Console" panose="020B0609040504020204" pitchFamily="49" charset="0"/>
              </a:rPr>
              <a:t>2:      1           1          1      1       0.25        2 0.03     Drug 8184.694</a:t>
            </a:r>
          </a:p>
          <a:p>
            <a:r>
              <a:rPr lang="en-US" sz="1000" dirty="0">
                <a:latin typeface="Lucida Console" panose="020B0609040504020204" pitchFamily="49" charset="0"/>
              </a:rPr>
              <a:t>3:      1           1          2      1       0.25        1 0.03     Drug 8435.481</a:t>
            </a:r>
          </a:p>
          <a:p>
            <a:r>
              <a:rPr lang="en-US" sz="1000" dirty="0">
                <a:latin typeface="Lucida Console" panose="020B0609040504020204" pitchFamily="49" charset="0"/>
              </a:rPr>
              <a:t>4:      1           1          2      1       0.25        2 0.03     Drug 8340.050</a:t>
            </a:r>
          </a:p>
          <a:p>
            <a:r>
              <a:rPr lang="en-US" sz="1000" dirty="0">
                <a:latin typeface="Lucida Console" panose="020B0609040504020204" pitchFamily="49" charset="0"/>
              </a:rPr>
              <a:t>5:      1           1          3      1       0.25        1 0.03     Drug 9793.773</a:t>
            </a:r>
          </a:p>
          <a:p>
            <a:r>
              <a:rPr lang="en-US" sz="1000" dirty="0">
                <a:latin typeface="Lucida Console" panose="020B0609040504020204" pitchFamily="49" charset="0"/>
              </a:rPr>
              <a:t>6:      1           1          3      1       0.25        2 0.03     Drug 8184.694</a:t>
            </a:r>
          </a:p>
        </p:txBody>
      </p:sp>
      <p:sp>
        <p:nvSpPr>
          <p:cNvPr id="10" name="Rectangle 9">
            <a:extLst>
              <a:ext uri="{FF2B5EF4-FFF2-40B4-BE49-F238E27FC236}">
                <a16:creationId xmlns:a16="http://schemas.microsoft.com/office/drawing/2014/main" id="{C38EABB9-D0AC-4249-9527-9E5562839ED5}"/>
              </a:ext>
            </a:extLst>
          </p:cNvPr>
          <p:cNvSpPr/>
          <p:nvPr/>
        </p:nvSpPr>
        <p:spPr>
          <a:xfrm>
            <a:off x="915618" y="1335127"/>
            <a:ext cx="6557058" cy="1169551"/>
          </a:xfrm>
          <a:prstGeom prst="rect">
            <a:avLst/>
          </a:prstGeom>
        </p:spPr>
        <p:txBody>
          <a:bodyPr wrap="square">
            <a:spAutoFit/>
          </a:bodyPr>
          <a:lstStyle/>
          <a:p>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a:t>
            </a:r>
            <a:r>
              <a:rPr lang="en-US" sz="1000" dirty="0" err="1">
                <a:latin typeface="Lucida Console" panose="020B0609040504020204" pitchFamily="49" charset="0"/>
              </a:rPr>
              <a:t>grp_id</a:t>
            </a:r>
            <a:r>
              <a:rPr lang="en-US" sz="1000" dirty="0">
                <a:latin typeface="Lucida Console" panose="020B0609040504020204" pitchFamily="49" charset="0"/>
              </a:rPr>
              <a:t> </a:t>
            </a:r>
            <a:r>
              <a:rPr lang="en-US" sz="1000" dirty="0" err="1">
                <a:latin typeface="Lucida Console" panose="020B0609040504020204" pitchFamily="49" charset="0"/>
              </a:rPr>
              <a:t>patient_wt</a:t>
            </a:r>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lys</a:t>
            </a:r>
            <a:endParaRPr lang="en-US" sz="1000" dirty="0">
              <a:latin typeface="Lucida Console" panose="020B0609040504020204" pitchFamily="49" charset="0"/>
            </a:endParaRPr>
          </a:p>
          <a:p>
            <a:r>
              <a:rPr lang="en-US" sz="1000" dirty="0">
                <a:latin typeface="Lucida Console" panose="020B0609040504020204" pitchFamily="49" charset="0"/>
              </a:rPr>
              <a:t>1:      1           1          1      1       0.25        1 0.03 3.954569 4.896886</a:t>
            </a:r>
          </a:p>
          <a:p>
            <a:r>
              <a:rPr lang="en-US" sz="1000" dirty="0">
                <a:latin typeface="Lucida Console" panose="020B0609040504020204" pitchFamily="49" charset="0"/>
              </a:rPr>
              <a:t>2:      1           1          1      1       0.25        2 0.03 2.491677 4.092347</a:t>
            </a:r>
          </a:p>
          <a:p>
            <a:r>
              <a:rPr lang="en-US" sz="1000" dirty="0">
                <a:latin typeface="Lucida Console" panose="020B0609040504020204" pitchFamily="49" charset="0"/>
              </a:rPr>
              <a:t>3:      1           1          2      1       0.25        1 0.03 3.406112 4.217740</a:t>
            </a:r>
          </a:p>
          <a:p>
            <a:r>
              <a:rPr lang="en-US" sz="1000" dirty="0">
                <a:latin typeface="Lucida Console" panose="020B0609040504020204" pitchFamily="49" charset="0"/>
              </a:rPr>
              <a:t>4:      1           1          2      1       0.25        2 0.03 2.538972 4.170025</a:t>
            </a:r>
          </a:p>
          <a:p>
            <a:r>
              <a:rPr lang="en-US" sz="1000" dirty="0">
                <a:latin typeface="Lucida Console" panose="020B0609040504020204" pitchFamily="49" charset="0"/>
              </a:rPr>
              <a:t>5:      1           1          3      1       0.25        1 0.03 3.954569 4.896886</a:t>
            </a:r>
          </a:p>
          <a:p>
            <a:r>
              <a:rPr lang="en-US" sz="1000" dirty="0">
                <a:latin typeface="Lucida Console" panose="020B0609040504020204" pitchFamily="49" charset="0"/>
              </a:rPr>
              <a:t>6:      1           1          3      1       0.25        2 0.03 2.491677 4.092347</a:t>
            </a:r>
          </a:p>
        </p:txBody>
      </p:sp>
    </p:spTree>
    <p:extLst>
      <p:ext uri="{BB962C8B-B14F-4D97-AF65-F5344CB8AC3E}">
        <p14:creationId xmlns:p14="http://schemas.microsoft.com/office/powerpoint/2010/main" val="126755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HE modelers,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42732955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129</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econmod</a:t>
            </a:r>
            <a:r>
              <a:rPr lang="en-US" sz="1100" dirty="0" err="1">
                <a:latin typeface="Lucida Console" panose="020B0609040504020204" pitchFamily="49" charset="0"/>
              </a:rPr>
              <a:t>$summarize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b="1" dirty="0">
                <a:latin typeface="Lucida Console" panose="020B0609040504020204" pitchFamily="49" charset="0"/>
              </a:rPr>
              <a:t>format</a:t>
            </a:r>
            <a:r>
              <a:rPr lang="en-US" sz="1100" dirty="0">
                <a:latin typeface="Lucida Console" panose="020B0609040504020204" pitchFamily="49" charset="0"/>
              </a:rPr>
              <a:t>(</a:t>
            </a:r>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labels = </a:t>
            </a:r>
            <a:r>
              <a:rPr lang="en-US" sz="1100" dirty="0">
                <a:solidFill>
                  <a:srgbClr val="2E6FBB"/>
                </a:solidFill>
                <a:latin typeface="Lucida Console" panose="020B0609040504020204" pitchFamily="49" charset="0"/>
              </a:rPr>
              <a:t>labs</a:t>
            </a:r>
            <a:r>
              <a:rPr lang="en-US" sz="1100" dirty="0">
                <a:latin typeface="Lucida Console" panose="020B0609040504020204" pitchFamily="49" charset="0"/>
              </a:rPr>
              <a:t>))</a:t>
            </a:r>
          </a:p>
        </p:txBody>
      </p:sp>
      <p:sp>
        <p:nvSpPr>
          <p:cNvPr id="3" name="Rectangle 2">
            <a:extLst>
              <a:ext uri="{FF2B5EF4-FFF2-40B4-BE49-F238E27FC236}">
                <a16:creationId xmlns:a16="http://schemas.microsoft.com/office/drawing/2014/main" id="{7D5C6725-5BC1-F94A-8542-0ACAE4AE577E}"/>
              </a:ext>
            </a:extLst>
          </p:cNvPr>
          <p:cNvSpPr/>
          <p:nvPr/>
        </p:nvSpPr>
        <p:spPr>
          <a:xfrm>
            <a:off x="549797" y="2274114"/>
            <a:ext cx="4572000" cy="938719"/>
          </a:xfrm>
          <a:prstGeom prst="rect">
            <a:avLst/>
          </a:prstGeom>
        </p:spPr>
        <p:txBody>
          <a:bodyPr>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0.88 (0.61, 1.17)</a:t>
            </a:r>
          </a:p>
          <a:p>
            <a:r>
              <a:rPr lang="en-US" sz="1100" dirty="0">
                <a:latin typeface="Lucida Console" panose="020B0609040504020204" pitchFamily="49" charset="0"/>
              </a:rPr>
              <a:t>2: Incremental costs  102,746 (92,119, 113,340)</a:t>
            </a:r>
          </a:p>
          <a:p>
            <a:r>
              <a:rPr lang="en-US" sz="1100" dirty="0">
                <a:latin typeface="Lucida Console" panose="020B0609040504020204" pitchFamily="49" charset="0"/>
              </a:rPr>
              <a:t>3:   Incremental NMB -58,941 (-70,112, -48,391)</a:t>
            </a:r>
          </a:p>
          <a:p>
            <a:r>
              <a:rPr lang="en-US" sz="1100" dirty="0">
                <a:latin typeface="Lucida Console" panose="020B0609040504020204" pitchFamily="49" charset="0"/>
              </a:rPr>
              <a:t>4:              ICER                    117,277</a:t>
            </a:r>
          </a:p>
        </p:txBody>
      </p:sp>
    </p:spTree>
    <p:extLst>
      <p:ext uri="{BB962C8B-B14F-4D97-AF65-F5344CB8AC3E}">
        <p14:creationId xmlns:p14="http://schemas.microsoft.com/office/powerpoint/2010/main" val="265981663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states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(survival models),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create_PsmCurves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Psm$new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using the model constructed in Step 3</a:t>
            </a:r>
          </a:p>
          <a:p>
            <a:pPr marL="785812" lvl="2" indent="-342900"/>
            <a:r>
              <a:rPr lang="en-US" sz="1200" dirty="0"/>
              <a:t>$</a:t>
            </a:r>
            <a:r>
              <a:rPr lang="en-US" sz="1200" dirty="0" err="1">
                <a:latin typeface="Lucida Console" panose="020B0609040504020204" pitchFamily="49" charset="0"/>
              </a:rPr>
              <a:t>sim_survival</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130</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33522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994E957-B9FE-964B-A9E4-B400F322B983}"/>
              </a:ext>
            </a:extLst>
          </p:cNvPr>
          <p:cNvPicPr>
            <a:picLocks noChangeAspect="1"/>
          </p:cNvPicPr>
          <p:nvPr/>
        </p:nvPicPr>
        <p:blipFill>
          <a:blip r:embed="rId2"/>
          <a:stretch>
            <a:fillRect/>
          </a:stretch>
        </p:blipFill>
        <p:spPr>
          <a:xfrm>
            <a:off x="3374442" y="0"/>
            <a:ext cx="5769558" cy="5143500"/>
          </a:xfrm>
          <a:prstGeom prst="rect">
            <a:avLst/>
          </a:prstGeom>
        </p:spPr>
      </p:pic>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131</a:t>
            </a:fld>
            <a:endParaRPr lang="en-US"/>
          </a:p>
        </p:txBody>
      </p:sp>
    </p:spTree>
    <p:extLst>
      <p:ext uri="{BB962C8B-B14F-4D97-AF65-F5344CB8AC3E}">
        <p14:creationId xmlns:p14="http://schemas.microsoft.com/office/powerpoint/2010/main" val="878181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87677DF-5242-594D-944C-2FDA88D79208}"/>
              </a:ext>
            </a:extLst>
          </p:cNvPr>
          <p:cNvPicPr>
            <a:picLocks noChangeAspect="1"/>
          </p:cNvPicPr>
          <p:nvPr/>
        </p:nvPicPr>
        <p:blipFill rotWithShape="1">
          <a:blip r:embed="rId2"/>
          <a:srcRect b="16871"/>
          <a:stretch/>
        </p:blipFill>
        <p:spPr>
          <a:xfrm>
            <a:off x="0" y="857790"/>
            <a:ext cx="9144000" cy="4158710"/>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1879434"/>
            <a:ext cx="8358188" cy="400110"/>
          </a:xfrm>
          <a:prstGeom prst="rect">
            <a:avLst/>
          </a:prstGeom>
          <a:solidFill>
            <a:schemeClr val="bg1"/>
          </a:solidFill>
        </p:spPr>
        <p:txBody>
          <a:bodyPr wrap="square">
            <a:spAutoFit/>
          </a:bodyPr>
          <a:lstStyle/>
          <a:p>
            <a:r>
              <a:rPr lang="en-US" sz="2000" dirty="0">
                <a:solidFill>
                  <a:srgbClr val="C30D3E"/>
                </a:solidFill>
              </a:rPr>
              <a:t>https://hesim-</a:t>
            </a:r>
            <a:r>
              <a:rPr lang="en-US" sz="2000" dirty="0" err="1">
                <a:solidFill>
                  <a:srgbClr val="C30D3E"/>
                </a:solidFill>
              </a:rPr>
              <a:t>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/articles/05-psm.html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132</a:t>
            </a:fld>
            <a:endParaRPr lang="en-US"/>
          </a:p>
        </p:txBody>
      </p:sp>
    </p:spTree>
    <p:extLst>
      <p:ext uri="{BB962C8B-B14F-4D97-AF65-F5344CB8AC3E}">
        <p14:creationId xmlns:p14="http://schemas.microsoft.com/office/powerpoint/2010/main" val="308267810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Partitioned survival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“05-psm.R”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133</a:t>
            </a:fld>
            <a:endParaRPr lang="en-US"/>
          </a:p>
        </p:txBody>
      </p:sp>
    </p:spTree>
    <p:extLst>
      <p:ext uri="{BB962C8B-B14F-4D97-AF65-F5344CB8AC3E}">
        <p14:creationId xmlns:p14="http://schemas.microsoft.com/office/powerpoint/2010/main" val="37225854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275355179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135</a:t>
            </a:fld>
            <a:endParaRPr lang="en-US"/>
          </a:p>
        </p:txBody>
      </p:sp>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3" name="Content Placeholder 2">
            <a:extLst>
              <a:ext uri="{FF2B5EF4-FFF2-40B4-BE49-F238E27FC236}">
                <a16:creationId xmlns:a16="http://schemas.microsoft.com/office/drawing/2014/main" id="{11515658-28CE-8542-9E26-B8547173C854}"/>
              </a:ext>
            </a:extLst>
          </p:cNvPr>
          <p:cNvSpPr>
            <a:spLocks noGrp="1"/>
          </p:cNvSpPr>
          <p:nvPr>
            <p:ph idx="1"/>
          </p:nvPr>
        </p:nvSpPr>
        <p:spPr>
          <a:xfrm>
            <a:off x="457200" y="1150937"/>
            <a:ext cx="7616825" cy="538716"/>
          </a:xfrm>
        </p:spPr>
        <p:txBody>
          <a:bodyPr/>
          <a:lstStyle/>
          <a:p>
            <a:r>
              <a:rPr lang="en-US" dirty="0"/>
              <a:t>The optimal treatment strategy is the one that maximizes the expected net monetary benefit (NMB)</a:t>
            </a:r>
          </a:p>
          <a:p>
            <a:endParaRPr lang="en-US" dirty="0"/>
          </a:p>
          <a:p>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F79821-6E34-9042-B4A7-2E6DA4B06A3A}"/>
                  </a:ext>
                </a:extLst>
              </p:cNvPr>
              <p:cNvSpPr txBox="1"/>
              <p:nvPr/>
            </p:nvSpPr>
            <p:spPr>
              <a:xfrm>
                <a:off x="884895" y="1798173"/>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𝑵𝑴𝑩</m:t>
                      </m:r>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𝒋</m:t>
                          </m:r>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𝒆</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oMath>
                  </m:oMathPara>
                </a14:m>
                <a:endParaRPr lang="en-US" sz="1600" b="1" dirty="0" err="1">
                  <a:solidFill>
                    <a:schemeClr val="tx1"/>
                  </a:solidFill>
                </a:endParaRPr>
              </a:p>
            </p:txBody>
          </p:sp>
        </mc:Choice>
        <mc:Fallback xmlns="">
          <p:sp>
            <p:nvSpPr>
              <p:cNvPr id="14" name="TextBox 13">
                <a:extLst>
                  <a:ext uri="{FF2B5EF4-FFF2-40B4-BE49-F238E27FC236}">
                    <a16:creationId xmlns:a16="http://schemas.microsoft.com/office/drawing/2014/main" id="{C5F79821-6E34-9042-B4A7-2E6DA4B06A3A}"/>
                  </a:ext>
                </a:extLst>
              </p:cNvPr>
              <p:cNvSpPr txBox="1">
                <a:spLocks noRot="1" noChangeAspect="1" noMove="1" noResize="1" noEditPoints="1" noAdjustHandles="1" noChangeArrowheads="1" noChangeShapeType="1" noTextEdit="1"/>
              </p:cNvSpPr>
              <p:nvPr/>
            </p:nvSpPr>
            <p:spPr>
              <a:xfrm>
                <a:off x="884895" y="1798173"/>
                <a:ext cx="3107635" cy="366665"/>
              </a:xfrm>
              <a:prstGeom prst="rect">
                <a:avLst/>
              </a:prstGeom>
              <a:blipFill>
                <a:blip r:embed="rId2"/>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98F4C35-84C3-4449-A8EB-AF04F33C1705}"/>
              </a:ext>
            </a:extLst>
          </p:cNvPr>
          <p:cNvSpPr txBox="1"/>
          <p:nvPr/>
        </p:nvSpPr>
        <p:spPr>
          <a:xfrm>
            <a:off x="1358348" y="3061252"/>
            <a:ext cx="914400" cy="914400"/>
          </a:xfrm>
          <a:prstGeom prst="rect">
            <a:avLst/>
          </a:prstGeom>
          <a:noFill/>
        </p:spPr>
        <p:txBody>
          <a:bodyPr wrap="none" lIns="0" tIns="0" rIns="0" bIns="0" rtlCol="0">
            <a:noAutofit/>
          </a:bodyPr>
          <a:lstStyle/>
          <a:p>
            <a:endParaRPr lang="en-US" sz="1600" dirty="0" err="1">
              <a:solidFill>
                <a:schemeClr val="tx1"/>
              </a:solidFill>
            </a:endParaRPr>
          </a:p>
        </p:txBody>
      </p:sp>
      <p:sp>
        <p:nvSpPr>
          <p:cNvPr id="20" name="Rectangle 19">
            <a:extLst>
              <a:ext uri="{FF2B5EF4-FFF2-40B4-BE49-F238E27FC236}">
                <a16:creationId xmlns:a16="http://schemas.microsoft.com/office/drawing/2014/main" id="{E209405B-1BA6-A444-900D-BA4CD9625CC1}"/>
              </a:ext>
            </a:extLst>
          </p:cNvPr>
          <p:cNvSpPr/>
          <p:nvPr/>
        </p:nvSpPr>
        <p:spPr>
          <a:xfrm>
            <a:off x="2749288" y="2068741"/>
            <a:ext cx="645987" cy="276999"/>
          </a:xfrm>
          <a:prstGeom prst="rect">
            <a:avLst/>
          </a:prstGeom>
        </p:spPr>
        <p:txBody>
          <a:bodyPr wrap="square">
            <a:spAutoFit/>
          </a:bodyPr>
          <a:lstStyle/>
          <a:p>
            <a:r>
              <a:rPr lang="en-US" sz="600" i="1" dirty="0">
                <a:solidFill>
                  <a:srgbClr val="002060"/>
                </a:solidFill>
              </a:rPr>
              <a:t>Willingness to pay</a:t>
            </a:r>
          </a:p>
        </p:txBody>
      </p:sp>
      <p:sp>
        <p:nvSpPr>
          <p:cNvPr id="22" name="Rectangle 21">
            <a:extLst>
              <a:ext uri="{FF2B5EF4-FFF2-40B4-BE49-F238E27FC236}">
                <a16:creationId xmlns:a16="http://schemas.microsoft.com/office/drawing/2014/main" id="{982A519A-AA5F-1045-B306-5728BEAC9306}"/>
              </a:ext>
            </a:extLst>
          </p:cNvPr>
          <p:cNvSpPr/>
          <p:nvPr/>
        </p:nvSpPr>
        <p:spPr>
          <a:xfrm>
            <a:off x="2190371" y="2052786"/>
            <a:ext cx="725502" cy="276999"/>
          </a:xfrm>
          <a:prstGeom prst="rect">
            <a:avLst/>
          </a:prstGeom>
        </p:spPr>
        <p:txBody>
          <a:bodyPr wrap="square">
            <a:spAutoFit/>
          </a:bodyPr>
          <a:lstStyle/>
          <a:p>
            <a:r>
              <a:rPr lang="en-US" sz="600" i="1" dirty="0">
                <a:solidFill>
                  <a:srgbClr val="002060"/>
                </a:solidFill>
              </a:rPr>
              <a:t>Effectiveness (e.g., QALYs)</a:t>
            </a:r>
          </a:p>
        </p:txBody>
      </p:sp>
      <p:sp>
        <p:nvSpPr>
          <p:cNvPr id="23" name="Rectangle 22">
            <a:extLst>
              <a:ext uri="{FF2B5EF4-FFF2-40B4-BE49-F238E27FC236}">
                <a16:creationId xmlns:a16="http://schemas.microsoft.com/office/drawing/2014/main" id="{D556D825-A8FD-644B-BCBF-B8BA0F88BDF0}"/>
              </a:ext>
            </a:extLst>
          </p:cNvPr>
          <p:cNvSpPr/>
          <p:nvPr/>
        </p:nvSpPr>
        <p:spPr>
          <a:xfrm>
            <a:off x="3339438" y="2075977"/>
            <a:ext cx="400467" cy="184666"/>
          </a:xfrm>
          <a:prstGeom prst="rect">
            <a:avLst/>
          </a:prstGeom>
        </p:spPr>
        <p:txBody>
          <a:bodyPr wrap="square">
            <a:spAutoFit/>
          </a:bodyPr>
          <a:lstStyle/>
          <a:p>
            <a:r>
              <a:rPr lang="en-US" sz="600" i="1" dirty="0">
                <a:solidFill>
                  <a:srgbClr val="002060"/>
                </a:solidFill>
              </a:rPr>
              <a:t>Costs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4E0CF063-B3CD-624D-9A32-9D7BF3113C29}"/>
                  </a:ext>
                </a:extLst>
              </p:cNvPr>
              <p:cNvSpPr/>
              <p:nvPr/>
            </p:nvSpPr>
            <p:spPr>
              <a:xfrm>
                <a:off x="4607517" y="1807130"/>
                <a:ext cx="1960260" cy="400110"/>
              </a:xfrm>
              <a:prstGeom prst="rect">
                <a:avLst/>
              </a:prstGeom>
            </p:spPr>
            <p:txBody>
              <a:bodyPr wrap="square">
                <a:spAutoFit/>
              </a:bodyPr>
              <a:lstStyle/>
              <a:p>
                <a:r>
                  <a:rPr lang="en-US" sz="1000" i="1" dirty="0">
                    <a:solidFill>
                      <a:srgbClr val="002060"/>
                    </a:solidFill>
                  </a:rPr>
                  <a:t>j indexes a treatment strategy</a:t>
                </a:r>
              </a:p>
              <a:p>
                <a14:m>
                  <m:oMath xmlns:m="http://schemas.openxmlformats.org/officeDocument/2006/math">
                    <m:r>
                      <a:rPr lang="en-US" sz="1000" b="0" i="1" smtClean="0">
                        <a:solidFill>
                          <a:srgbClr val="002060"/>
                        </a:solidFill>
                        <a:latin typeface="Cambria Math" panose="02040503050406030204" pitchFamily="18" charset="0"/>
                      </a:rPr>
                      <m:t>𝜃</m:t>
                    </m:r>
                  </m:oMath>
                </a14:m>
                <a:r>
                  <a:rPr lang="en-US" sz="1000" i="1" dirty="0">
                    <a:solidFill>
                      <a:srgbClr val="002060"/>
                    </a:solidFill>
                  </a:rPr>
                  <a:t> indexes a parameter set</a:t>
                </a:r>
              </a:p>
            </p:txBody>
          </p:sp>
        </mc:Choice>
        <mc:Fallback xmlns="">
          <p:sp>
            <p:nvSpPr>
              <p:cNvPr id="24" name="Rectangle 23">
                <a:extLst>
                  <a:ext uri="{FF2B5EF4-FFF2-40B4-BE49-F238E27FC236}">
                    <a16:creationId xmlns:a16="http://schemas.microsoft.com/office/drawing/2014/main" id="{4E0CF063-B3CD-624D-9A32-9D7BF3113C29}"/>
                  </a:ext>
                </a:extLst>
              </p:cNvPr>
              <p:cNvSpPr>
                <a:spLocks noRot="1" noChangeAspect="1" noMove="1" noResize="1" noEditPoints="1" noAdjustHandles="1" noChangeArrowheads="1" noChangeShapeType="1" noTextEdit="1"/>
              </p:cNvSpPr>
              <p:nvPr/>
            </p:nvSpPr>
            <p:spPr>
              <a:xfrm>
                <a:off x="4607517" y="1807130"/>
                <a:ext cx="196026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C00B7B3-7BF8-1841-9456-2F4B089DA92F}"/>
                  </a:ext>
                </a:extLst>
              </p:cNvPr>
              <p:cNvSpPr txBox="1"/>
              <p:nvPr/>
            </p:nvSpPr>
            <p:spPr>
              <a:xfrm>
                <a:off x="814658" y="2513878"/>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𝒋</m:t>
                          </m:r>
                        </m:e>
                        <m:sup>
                          <m:r>
                            <a:rPr lang="en-US" sz="1600" b="1" i="1" smtClean="0">
                              <a:solidFill>
                                <a:schemeClr val="tx1"/>
                              </a:solidFill>
                              <a:latin typeface="Cambria Math" panose="02040503050406030204" pitchFamily="18" charset="0"/>
                            </a:rPr>
                            <m:t>∗</m:t>
                          </m:r>
                        </m:sup>
                      </m:sSup>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𝒂𝒓𝒈𝒎𝒂</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𝒙</m:t>
                          </m:r>
                        </m:e>
                        <m:sub>
                          <m:r>
                            <a:rPr lang="en-US" sz="1600" b="1" i="1" smtClean="0">
                              <a:solidFill>
                                <a:schemeClr val="tx1"/>
                              </a:solidFill>
                              <a:latin typeface="Cambria Math" panose="02040503050406030204" pitchFamily="18" charset="0"/>
                            </a:rPr>
                            <m:t>𝒋</m:t>
                          </m:r>
                        </m:sub>
                      </m:sSub>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0" smtClean="0">
                          <a:solidFill>
                            <a:schemeClr val="tx1"/>
                          </a:solidFill>
                          <a:latin typeface="Cambria Math" panose="02040503050406030204" pitchFamily="18" charset="0"/>
                        </a:rPr>
                        <m:t>[</m:t>
                      </m:r>
                      <m:r>
                        <a:rPr lang="en-US" sz="1600" b="1" i="0" smtClean="0">
                          <a:solidFill>
                            <a:schemeClr val="tx1"/>
                          </a:solidFill>
                          <a:latin typeface="Cambria Math" panose="02040503050406030204" pitchFamily="18" charset="0"/>
                        </a:rPr>
                        <m:t>𝐍𝐌𝐁</m:t>
                      </m:r>
                      <m:d>
                        <m:dPr>
                          <m:ctrlPr>
                            <a:rPr lang="en-US" sz="1600" b="1" i="1" smtClean="0">
                              <a:solidFill>
                                <a:schemeClr val="tx1"/>
                              </a:solidFill>
                              <a:latin typeface="Cambria Math" panose="02040503050406030204" pitchFamily="18" charset="0"/>
                            </a:rPr>
                          </m:ctrlPr>
                        </m:dPr>
                        <m:e>
                          <m:r>
                            <a:rPr lang="en-US" sz="1600" b="1" i="0" smtClean="0">
                              <a:solidFill>
                                <a:schemeClr val="tx1"/>
                              </a:solidFill>
                              <a:latin typeface="Cambria Math" panose="02040503050406030204" pitchFamily="18" charset="0"/>
                            </a:rPr>
                            <m:t>𝐣</m:t>
                          </m:r>
                          <m:r>
                            <a:rPr lang="en-US" sz="1600" b="1" i="0"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oMath>
                  </m:oMathPara>
                </a14:m>
                <a:endParaRPr lang="en-US" sz="1600" b="1" dirty="0" err="1">
                  <a:solidFill>
                    <a:schemeClr val="tx1"/>
                  </a:solidFill>
                </a:endParaRPr>
              </a:p>
            </p:txBody>
          </p:sp>
        </mc:Choice>
        <mc:Fallback xmlns="">
          <p:sp>
            <p:nvSpPr>
              <p:cNvPr id="25" name="TextBox 24">
                <a:extLst>
                  <a:ext uri="{FF2B5EF4-FFF2-40B4-BE49-F238E27FC236}">
                    <a16:creationId xmlns:a16="http://schemas.microsoft.com/office/drawing/2014/main" id="{EC00B7B3-7BF8-1841-9456-2F4B089DA92F}"/>
                  </a:ext>
                </a:extLst>
              </p:cNvPr>
              <p:cNvSpPr txBox="1">
                <a:spLocks noRot="1" noChangeAspect="1" noMove="1" noResize="1" noEditPoints="1" noAdjustHandles="1" noChangeArrowheads="1" noChangeShapeType="1" noTextEdit="1"/>
              </p:cNvSpPr>
              <p:nvPr/>
            </p:nvSpPr>
            <p:spPr>
              <a:xfrm>
                <a:off x="814658" y="2513878"/>
                <a:ext cx="3107635" cy="366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50945E6-928A-194F-BC09-2F05A4D8798E}"/>
                  </a:ext>
                </a:extLst>
              </p:cNvPr>
              <p:cNvSpPr/>
              <p:nvPr/>
            </p:nvSpPr>
            <p:spPr>
              <a:xfrm>
                <a:off x="4607516" y="2460654"/>
                <a:ext cx="2246507" cy="400110"/>
              </a:xfrm>
              <a:prstGeom prst="rect">
                <a:avLst/>
              </a:prstGeom>
            </p:spPr>
            <p:txBody>
              <a:bodyPr wrap="square">
                <a:spAutoFit/>
              </a:bodyPr>
              <a:lstStyle/>
              <a:p>
                <a:r>
                  <a:rPr lang="en-US" sz="1000" i="1" dirty="0">
                    <a:solidFill>
                      <a:srgbClr val="002060"/>
                    </a:solidFill>
                  </a:rPr>
                  <a:t>j* is treatment with highest NMB averaged across all sets of </a:t>
                </a:r>
                <a14:m>
                  <m:oMath xmlns:m="http://schemas.openxmlformats.org/officeDocument/2006/math">
                    <m:r>
                      <a:rPr lang="en-US" sz="1000" i="1">
                        <a:solidFill>
                          <a:srgbClr val="002060"/>
                        </a:solidFill>
                        <a:latin typeface="Cambria Math" panose="02040503050406030204" pitchFamily="18" charset="0"/>
                      </a:rPr>
                      <m:t>𝜃</m:t>
                    </m:r>
                  </m:oMath>
                </a14:m>
                <a:endParaRPr lang="en-US" sz="1000" i="1" dirty="0">
                  <a:solidFill>
                    <a:srgbClr val="002060"/>
                  </a:solidFill>
                </a:endParaRPr>
              </a:p>
            </p:txBody>
          </p:sp>
        </mc:Choice>
        <mc:Fallback xmlns="">
          <p:sp>
            <p:nvSpPr>
              <p:cNvPr id="26" name="Rectangle 25">
                <a:extLst>
                  <a:ext uri="{FF2B5EF4-FFF2-40B4-BE49-F238E27FC236}">
                    <a16:creationId xmlns:a16="http://schemas.microsoft.com/office/drawing/2014/main" id="{A50945E6-928A-194F-BC09-2F05A4D8798E}"/>
                  </a:ext>
                </a:extLst>
              </p:cNvPr>
              <p:cNvSpPr>
                <a:spLocks noRot="1" noChangeAspect="1" noMove="1" noResize="1" noEditPoints="1" noAdjustHandles="1" noChangeArrowheads="1" noChangeShapeType="1" noTextEdit="1"/>
              </p:cNvSpPr>
              <p:nvPr/>
            </p:nvSpPr>
            <p:spPr>
              <a:xfrm>
                <a:off x="4607516" y="2460654"/>
                <a:ext cx="2246507" cy="400110"/>
              </a:xfrm>
              <a:prstGeom prst="rect">
                <a:avLst/>
              </a:prstGeom>
              <a:blipFill>
                <a:blip r:embed="rId5"/>
                <a:stretch>
                  <a:fillRect b="-6250"/>
                </a:stretch>
              </a:blipFill>
            </p:spPr>
            <p:txBody>
              <a:bodyPr/>
              <a:lstStyle/>
              <a:p>
                <a:r>
                  <a:rPr lang="en-US">
                    <a:noFill/>
                  </a:rPr>
                  <a:t> </a:t>
                </a:r>
              </a:p>
            </p:txBody>
          </p:sp>
        </mc:Fallback>
      </mc:AlternateContent>
      <p:sp>
        <p:nvSpPr>
          <p:cNvPr id="27" name="Content Placeholder 2">
            <a:extLst>
              <a:ext uri="{FF2B5EF4-FFF2-40B4-BE49-F238E27FC236}">
                <a16:creationId xmlns:a16="http://schemas.microsoft.com/office/drawing/2014/main" id="{5580BC49-3222-CF40-9BE5-F5629BC8418A}"/>
              </a:ext>
            </a:extLst>
          </p:cNvPr>
          <p:cNvSpPr txBox="1">
            <a:spLocks/>
          </p:cNvSpPr>
          <p:nvPr/>
        </p:nvSpPr>
        <p:spPr>
          <a:xfrm>
            <a:off x="476813" y="3076426"/>
            <a:ext cx="7616825" cy="53871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Can also assess optimal strategy using incremental cost-effectiveness ratio (ICER). Treatment 1 is preferred to treatment 0 if</a:t>
            </a:r>
            <a:r>
              <a:rPr lang="en-US" b="1" baseline="30000" dirty="0"/>
              <a:t>1</a:t>
            </a:r>
            <a:endParaRPr lang="en-US" dirty="0"/>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AA824B7-3992-3944-AC39-FFE486AE2933}"/>
                  </a:ext>
                </a:extLst>
              </p:cNvPr>
              <p:cNvSpPr txBox="1"/>
              <p:nvPr/>
            </p:nvSpPr>
            <p:spPr>
              <a:xfrm>
                <a:off x="682770" y="3804870"/>
                <a:ext cx="3107635" cy="61605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&gt;</m:t>
                      </m:r>
                      <m:f>
                        <m:fPr>
                          <m:ctrlPr>
                            <a:rPr lang="en-US" sz="1600" b="1" i="1" smtClean="0">
                              <a:solidFill>
                                <a:schemeClr val="tx1"/>
                              </a:solidFill>
                              <a:latin typeface="Cambria Math" panose="02040503050406030204" pitchFamily="18" charset="0"/>
                            </a:rPr>
                          </m:ctrlPr>
                        </m:fPr>
                        <m:num>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𝟏</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𝟎</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num>
                        <m:den>
                          <m:sSub>
                            <m:sSubPr>
                              <m:ctrlPr>
                                <a:rPr lang="en-US" sz="1600" b="1" i="1">
                                  <a:latin typeface="Cambria Math" panose="02040503050406030204" pitchFamily="18" charset="0"/>
                                </a:rPr>
                              </m:ctrlPr>
                            </m:sSubPr>
                            <m:e>
                              <m:r>
                                <a:rPr lang="en-US" sz="1600" b="1" i="1">
                                  <a:latin typeface="Cambria Math" panose="02040503050406030204" pitchFamily="18" charset="0"/>
                                </a:rPr>
                                <m:t>𝑬</m:t>
                              </m:r>
                            </m:e>
                            <m:sub>
                              <m:r>
                                <a:rPr lang="en-US" sz="1600" b="1" i="1">
                                  <a:latin typeface="Cambria Math" panose="02040503050406030204" pitchFamily="18" charset="0"/>
                                </a:rPr>
                                <m:t>𝜽</m:t>
                              </m:r>
                            </m:sub>
                          </m:sSub>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𝟏</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𝟎</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den>
                      </m:f>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𝑰𝑪𝑬𝑹</m:t>
                      </m:r>
                    </m:oMath>
                  </m:oMathPara>
                </a14:m>
                <a:endParaRPr lang="en-US" sz="1600" b="1" dirty="0" err="1">
                  <a:solidFill>
                    <a:schemeClr val="tx1"/>
                  </a:solidFill>
                </a:endParaRPr>
              </a:p>
            </p:txBody>
          </p:sp>
        </mc:Choice>
        <mc:Fallback xmlns="">
          <p:sp>
            <p:nvSpPr>
              <p:cNvPr id="28" name="TextBox 27">
                <a:extLst>
                  <a:ext uri="{FF2B5EF4-FFF2-40B4-BE49-F238E27FC236}">
                    <a16:creationId xmlns:a16="http://schemas.microsoft.com/office/drawing/2014/main" id="{9AA824B7-3992-3944-AC39-FFE486AE2933}"/>
                  </a:ext>
                </a:extLst>
              </p:cNvPr>
              <p:cNvSpPr txBox="1">
                <a:spLocks noRot="1" noChangeAspect="1" noMove="1" noResize="1" noEditPoints="1" noAdjustHandles="1" noChangeArrowheads="1" noChangeShapeType="1" noTextEdit="1"/>
              </p:cNvSpPr>
              <p:nvPr/>
            </p:nvSpPr>
            <p:spPr>
              <a:xfrm>
                <a:off x="682770" y="3804870"/>
                <a:ext cx="3107635" cy="616055"/>
              </a:xfrm>
              <a:prstGeom prst="rect">
                <a:avLst/>
              </a:prstGeom>
              <a:blipFill>
                <a:blip r:embed="rId6"/>
                <a:stretch>
                  <a:fillRect t="-4167"/>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7E09F7C6-08DC-DE4F-9A12-28C2D4CDD5F1}"/>
              </a:ext>
            </a:extLst>
          </p:cNvPr>
          <p:cNvSpPr txBox="1"/>
          <p:nvPr/>
        </p:nvSpPr>
        <p:spPr>
          <a:xfrm>
            <a:off x="179880" y="4661609"/>
            <a:ext cx="8383676" cy="481891"/>
          </a:xfrm>
          <a:prstGeom prst="rect">
            <a:avLst/>
          </a:prstGeom>
          <a:noFill/>
        </p:spPr>
        <p:txBody>
          <a:bodyPr wrap="square" lIns="0" tIns="0" rIns="0" bIns="0" rtlCol="0">
            <a:noAutofit/>
          </a:bodyPr>
          <a:lstStyle/>
          <a:p>
            <a:r>
              <a:rPr lang="en-US" sz="1000" i="1" baseline="30000" dirty="0">
                <a:solidFill>
                  <a:schemeClr val="tx1"/>
                </a:solidFill>
              </a:rPr>
              <a:t>1</a:t>
            </a:r>
            <a:r>
              <a:rPr lang="en-US" sz="1000" i="1" dirty="0">
                <a:solidFill>
                  <a:schemeClr val="tx1"/>
                </a:solidFill>
              </a:rPr>
              <a:t>Only true if both incremental costs (numerator) and incremental effectiveness (denominator) are both positive. Treatment 1 dominates treatment 0 if </a:t>
            </a:r>
            <a:r>
              <a:rPr lang="en-US" sz="1000" i="1" dirty="0"/>
              <a:t>it is more effective and less costly. Treatment 1 is dominated by</a:t>
            </a:r>
            <a:r>
              <a:rPr lang="en-US" sz="1000" dirty="0"/>
              <a:t> treatment 0</a:t>
            </a:r>
            <a:r>
              <a:rPr lang="en-US" sz="1000" i="1" dirty="0"/>
              <a:t> if it is less effective and more costly. </a:t>
            </a:r>
            <a:r>
              <a:rPr lang="en-US" sz="1000" i="1" dirty="0">
                <a:solidFill>
                  <a:schemeClr val="tx1"/>
                </a:solidFill>
              </a:rPr>
              <a:t>Treatment 1 is preferred to treatment 0 if it is less costly and less effective when k &lt; ICER.</a:t>
            </a:r>
            <a:endParaRPr lang="en-US" sz="1000" i="1" baseline="30000" dirty="0">
              <a:solidFill>
                <a:schemeClr val="tx1"/>
              </a:solidFill>
            </a:endParaRPr>
          </a:p>
        </p:txBody>
      </p:sp>
    </p:spTree>
    <p:extLst>
      <p:ext uri="{BB962C8B-B14F-4D97-AF65-F5344CB8AC3E}">
        <p14:creationId xmlns:p14="http://schemas.microsoft.com/office/powerpoint/2010/main" val="273514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a:bodyPr>
          <a:lstStyle/>
          <a:p>
            <a:r>
              <a:rPr lang="en-US" dirty="0"/>
              <a:t>The expected value of perfect information (EVPI) combines the probability of being most effective with the </a:t>
            </a:r>
            <a:r>
              <a:rPr lang="en-US" i="1" dirty="0"/>
              <a:t>magnitude</a:t>
            </a:r>
            <a:r>
              <a:rPr lang="en-US" dirty="0"/>
              <a:t> of the expected NMB </a:t>
            </a:r>
          </a:p>
          <a:p>
            <a:r>
              <a:rPr lang="en-US" dirty="0"/>
              <a:t>Intuitively, EVPI is the amount that a decision maker would be willing to pay to collect additional data and completely eliminate uncertainty</a:t>
            </a:r>
          </a:p>
          <a:p>
            <a:r>
              <a:rPr lang="en-US" dirty="0"/>
              <a:t>Mathematically, the EVPI is defined as the difference between the maximum expected NMB given perfect information and the maximum expected NMB given current information </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136</a:t>
            </a:fld>
            <a:endParaRPr lang="en-US"/>
          </a:p>
        </p:txBody>
      </p:sp>
      <p:sp>
        <p:nvSpPr>
          <p:cNvPr id="7" name="Rectangle 6">
            <a:extLst>
              <a:ext uri="{FF2B5EF4-FFF2-40B4-BE49-F238E27FC236}">
                <a16:creationId xmlns:a16="http://schemas.microsoft.com/office/drawing/2014/main" id="{BAEBED39-2F58-2F4E-91EC-4878526DC269}"/>
              </a:ext>
            </a:extLst>
          </p:cNvPr>
          <p:cNvSpPr/>
          <p:nvPr/>
        </p:nvSpPr>
        <p:spPr>
          <a:xfrm>
            <a:off x="1620610" y="3699921"/>
            <a:ext cx="2325756" cy="415498"/>
          </a:xfrm>
          <a:prstGeom prst="rect">
            <a:avLst/>
          </a:prstGeom>
        </p:spPr>
        <p:txBody>
          <a:bodyPr wrap="square">
            <a:spAutoFit/>
          </a:bodyPr>
          <a:lstStyle/>
          <a:p>
            <a:r>
              <a:rPr lang="en-US" sz="1050" i="1" dirty="0">
                <a:solidFill>
                  <a:srgbClr val="002060"/>
                </a:solidFill>
              </a:rPr>
              <a:t>NMB for optimal treatment at each random draw of the parameters </a:t>
            </a:r>
          </a:p>
        </p:txBody>
      </p:sp>
      <p:sp>
        <p:nvSpPr>
          <p:cNvPr id="9" name="Rectangle 8">
            <a:extLst>
              <a:ext uri="{FF2B5EF4-FFF2-40B4-BE49-F238E27FC236}">
                <a16:creationId xmlns:a16="http://schemas.microsoft.com/office/drawing/2014/main" id="{293F6F16-9069-8441-824B-C66ADC5A0929}"/>
              </a:ext>
            </a:extLst>
          </p:cNvPr>
          <p:cNvSpPr/>
          <p:nvPr/>
        </p:nvSpPr>
        <p:spPr>
          <a:xfrm>
            <a:off x="3867133" y="3699921"/>
            <a:ext cx="2485286" cy="415498"/>
          </a:xfrm>
          <a:prstGeom prst="rect">
            <a:avLst/>
          </a:prstGeom>
        </p:spPr>
        <p:txBody>
          <a:bodyPr wrap="square">
            <a:spAutoFit/>
          </a:bodyPr>
          <a:lstStyle/>
          <a:p>
            <a:r>
              <a:rPr lang="en-US" sz="1050" i="1" dirty="0">
                <a:solidFill>
                  <a:srgbClr val="002060"/>
                </a:solidFill>
              </a:rPr>
              <a:t>NMB of treatment that is optimal when averaged across all parameter draws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044D06-9577-1642-BA14-F03152A2EE2A}"/>
                  </a:ext>
                </a:extLst>
              </p:cNvPr>
              <p:cNvSpPr txBox="1"/>
              <p:nvPr/>
            </p:nvSpPr>
            <p:spPr>
              <a:xfrm>
                <a:off x="891540" y="3414379"/>
                <a:ext cx="5196840" cy="357521"/>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𝐸𝑉𝑃𝐼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max</m:t>
                              </m:r>
                            </m:e>
                            <m:sub>
                              <m:r>
                                <a:rPr lang="en-US" b="0" i="1" smtClean="0">
                                  <a:solidFill>
                                    <a:schemeClr val="tx1"/>
                                  </a:solidFill>
                                  <a:latin typeface="Cambria Math" panose="02040503050406030204" pitchFamily="18" charset="0"/>
                                </a:rPr>
                                <m:t>𝑗</m:t>
                              </m:r>
                            </m:sub>
                          </m:sSub>
                        </m:fName>
                        <m:e>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max</m:t>
                              </m:r>
                            </m:e>
                            <m:sub>
                              <m:r>
                                <a:rPr lang="en-US" i="1">
                                  <a:latin typeface="Cambria Math" panose="02040503050406030204" pitchFamily="18" charset="0"/>
                                </a:rPr>
                                <m:t>𝑗</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e>
                      </m:func>
                    </m:oMath>
                  </m:oMathPara>
                </a14:m>
                <a:endParaRPr lang="en-US" dirty="0">
                  <a:solidFill>
                    <a:schemeClr val="tx1"/>
                  </a:solidFill>
                </a:endParaRPr>
              </a:p>
            </p:txBody>
          </p:sp>
        </mc:Choice>
        <mc:Fallback xmlns="">
          <p:sp>
            <p:nvSpPr>
              <p:cNvPr id="5" name="TextBox 4">
                <a:extLst>
                  <a:ext uri="{FF2B5EF4-FFF2-40B4-BE49-F238E27FC236}">
                    <a16:creationId xmlns:a16="http://schemas.microsoft.com/office/drawing/2014/main" id="{87044D06-9577-1642-BA14-F03152A2EE2A}"/>
                  </a:ext>
                </a:extLst>
              </p:cNvPr>
              <p:cNvSpPr txBox="1">
                <a:spLocks noRot="1" noChangeAspect="1" noMove="1" noResize="1" noEditPoints="1" noAdjustHandles="1" noChangeArrowheads="1" noChangeShapeType="1" noTextEdit="1"/>
              </p:cNvSpPr>
              <p:nvPr/>
            </p:nvSpPr>
            <p:spPr>
              <a:xfrm>
                <a:off x="891540" y="3414379"/>
                <a:ext cx="5196840" cy="357521"/>
              </a:xfrm>
              <a:prstGeom prst="rect">
                <a:avLst/>
              </a:prstGeom>
              <a:blipFill>
                <a:blip r:embed="rId2"/>
                <a:stretch>
                  <a:fillRect b="-3448"/>
                </a:stretch>
              </a:blipFill>
            </p:spPr>
            <p:txBody>
              <a:bodyPr/>
              <a:lstStyle/>
              <a:p>
                <a:r>
                  <a:rPr lang="en-US">
                    <a:noFill/>
                  </a:rPr>
                  <a:t> </a:t>
                </a:r>
              </a:p>
            </p:txBody>
          </p:sp>
        </mc:Fallback>
      </mc:AlternateContent>
    </p:spTree>
    <p:extLst>
      <p:ext uri="{BB962C8B-B14F-4D97-AF65-F5344CB8AC3E}">
        <p14:creationId xmlns:p14="http://schemas.microsoft.com/office/powerpoint/2010/main" val="97084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137</a:t>
            </a:fld>
            <a:endParaRPr lang="en-US"/>
          </a:p>
        </p:txBody>
      </p:sp>
      <p:sp>
        <p:nvSpPr>
          <p:cNvPr id="5" name="Rectangle 4">
            <a:extLst>
              <a:ext uri="{FF2B5EF4-FFF2-40B4-BE49-F238E27FC236}">
                <a16:creationId xmlns:a16="http://schemas.microsoft.com/office/drawing/2014/main" id="{5ECC02A5-88BC-394F-AD3B-C12703E6E939}"/>
              </a:ext>
            </a:extLst>
          </p:cNvPr>
          <p:cNvSpPr/>
          <p:nvPr/>
        </p:nvSpPr>
        <p:spPr>
          <a:xfrm>
            <a:off x="0" y="1143000"/>
            <a:ext cx="4267200" cy="1771650"/>
          </a:xfrm>
          <a:prstGeom prst="rect">
            <a:avLst/>
          </a:prstGeom>
          <a:solidFill>
            <a:srgbClr val="FFFFF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903638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 with </a:t>
            </a:r>
            <a:r>
              <a:rPr lang="en-US" dirty="0" err="1">
                <a:solidFill>
                  <a:schemeClr val="accent2"/>
                </a:solidFill>
                <a:latin typeface="Lucida Console" panose="020B0609040504020204" pitchFamily="49" charset="0"/>
              </a:rPr>
              <a:t>hesim</a:t>
            </a:r>
            <a:endParaRPr lang="en-US" dirty="0"/>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lnSpcReduction="10000"/>
          </a:bodyPr>
          <a:lstStyle/>
          <a:p>
            <a:r>
              <a:rPr lang="en-US" dirty="0" err="1">
                <a:solidFill>
                  <a:schemeClr val="accent2"/>
                </a:solidFill>
                <a:latin typeface="Lucida Console" panose="020B0609040504020204" pitchFamily="49" charset="0"/>
                <a:ea typeface="+mj-ea"/>
              </a:rPr>
              <a:t>hesim</a:t>
            </a:r>
            <a:r>
              <a:rPr lang="en-US" dirty="0"/>
              <a:t> can be used to perform CEA and summarize decision uncertainty</a:t>
            </a:r>
          </a:p>
          <a:p>
            <a:pPr lvl="1"/>
            <a:r>
              <a:rPr lang="en-US" dirty="0"/>
              <a:t>Other R packages such as </a:t>
            </a:r>
            <a:r>
              <a:rPr lang="en-US" dirty="0">
                <a:latin typeface="Lucida Console" panose="020B0609040504020204" pitchFamily="49" charset="0"/>
              </a:rPr>
              <a:t>BCEA</a:t>
            </a:r>
            <a:r>
              <a:rPr lang="en-US" dirty="0"/>
              <a:t>, </a:t>
            </a:r>
            <a:r>
              <a:rPr lang="en-US" dirty="0" err="1">
                <a:latin typeface="Lucida Console" panose="020B0609040504020204" pitchFamily="49" charset="0"/>
              </a:rPr>
              <a:t>dampack</a:t>
            </a:r>
            <a:r>
              <a:rPr lang="en-US" dirty="0"/>
              <a:t>, </a:t>
            </a:r>
            <a:r>
              <a:rPr lang="en-US" dirty="0">
                <a:latin typeface="Lucida Console" panose="020B0609040504020204" pitchFamily="49" charset="0"/>
              </a:rPr>
              <a:t>SAVI</a:t>
            </a:r>
            <a:r>
              <a:rPr lang="en-US" dirty="0"/>
              <a:t>, and EVSI could also be considered, especially for more advanced value of information analysis</a:t>
            </a:r>
          </a:p>
          <a:p>
            <a:pPr marL="0" indent="0">
              <a:buNone/>
            </a:pPr>
            <a:endParaRPr lang="en-US" dirty="0"/>
          </a:p>
          <a:p>
            <a:r>
              <a:rPr lang="en-US" dirty="0"/>
              <a:t>Implementation via the </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Both are ”generic” functions that work with (</a:t>
            </a:r>
            <a:r>
              <a:rPr lang="en-US" dirty="0" err="1"/>
              <a:t>i</a:t>
            </a:r>
            <a:r>
              <a:rPr lang="en-US" dirty="0"/>
              <a:t>) data frame like objects or (ii) “</a:t>
            </a:r>
            <a:r>
              <a:rPr lang="en-US" dirty="0" err="1"/>
              <a:t>ce</a:t>
            </a:r>
            <a:r>
              <a:rPr lang="en-US" dirty="0"/>
              <a:t>” objects </a:t>
            </a:r>
          </a:p>
          <a:p>
            <a:endParaRPr lang="en-US" dirty="0"/>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138</a:t>
            </a:fld>
            <a:endParaRPr lang="en-US"/>
          </a:p>
        </p:txBody>
      </p:sp>
    </p:spTree>
    <p:extLst>
      <p:ext uri="{BB962C8B-B14F-4D97-AF65-F5344CB8AC3E}">
        <p14:creationId xmlns:p14="http://schemas.microsoft.com/office/powerpoint/2010/main" val="3733999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pic>
        <p:nvPicPr>
          <p:cNvPr id="5" name="Picture 4">
            <a:extLst>
              <a:ext uri="{FF2B5EF4-FFF2-40B4-BE49-F238E27FC236}">
                <a16:creationId xmlns:a16="http://schemas.microsoft.com/office/drawing/2014/main" id="{25976F20-7DEC-CE4F-8178-B64486762A4D}"/>
              </a:ext>
            </a:extLst>
          </p:cNvPr>
          <p:cNvPicPr>
            <a:picLocks noChangeAspect="1"/>
          </p:cNvPicPr>
          <p:nvPr/>
        </p:nvPicPr>
        <p:blipFill>
          <a:blip r:embed="rId2"/>
          <a:stretch>
            <a:fillRect/>
          </a:stretch>
        </p:blipFill>
        <p:spPr>
          <a:xfrm>
            <a:off x="220272" y="0"/>
            <a:ext cx="8703455" cy="5143500"/>
          </a:xfrm>
          <a:prstGeom prst="rect">
            <a:avLst/>
          </a:prstGeom>
        </p:spPr>
      </p:pic>
    </p:spTree>
    <p:extLst>
      <p:ext uri="{BB962C8B-B14F-4D97-AF65-F5344CB8AC3E}">
        <p14:creationId xmlns:p14="http://schemas.microsoft.com/office/powerpoint/2010/main" val="38690704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 with </a:t>
            </a:r>
            <a:r>
              <a:rPr lang="en-US" dirty="0" err="1">
                <a:solidFill>
                  <a:schemeClr val="accent2"/>
                </a:solidFill>
                <a:latin typeface="Lucida Console" panose="020B0609040504020204" pitchFamily="49" charset="0"/>
              </a:rPr>
              <a:t>hesim</a:t>
            </a:r>
            <a:endParaRPr lang="en-US" dirty="0"/>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139</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3999650" y="2448928"/>
            <a:ext cx="4986337"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a:t>
            </a:r>
            <a:r>
              <a:rPr lang="en-US" sz="1100" dirty="0">
                <a:solidFill>
                  <a:schemeClr val="accent6"/>
                </a:solidFill>
                <a:latin typeface="Lucida Console" panose="020B0609040504020204" pitchFamily="49" charset="0"/>
              </a:rPr>
              <a:t>#Willingness to pay per QALY</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markov_hesim_ce</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=.03,</a:t>
            </a:r>
          </a:p>
          <a:p>
            <a:r>
              <a:rPr lang="en-US" sz="1100" dirty="0">
                <a:latin typeface="Lucida Console" panose="020B0609040504020204" pitchFamily="49" charset="0"/>
              </a:rPr>
              <a:t>  k = </a:t>
            </a:r>
            <a:r>
              <a:rPr lang="en-US" sz="1100" dirty="0" err="1">
                <a:latin typeface="Lucida Console" panose="020B0609040504020204" pitchFamily="49" charset="0"/>
              </a:rPr>
              <a:t>wtp</a:t>
            </a:r>
            <a:endParaRPr lang="en-US" sz="1100" dirty="0">
              <a:latin typeface="Lucida Console" panose="020B0609040504020204" pitchFamily="49" charset="0"/>
            </a:endParaRP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markov_hesim_ce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=.03,</a:t>
            </a:r>
          </a:p>
          <a:p>
            <a:r>
              <a:rPr lang="en-US" sz="1100" dirty="0">
                <a:latin typeface="Lucida Console" panose="020B0609040504020204" pitchFamily="49" charset="0"/>
              </a:rPr>
              <a:t>  k = </a:t>
            </a:r>
            <a:r>
              <a:rPr lang="en-US" sz="1100" dirty="0" err="1">
                <a:latin typeface="Lucida Console" panose="020B0609040504020204" pitchFamily="49" charset="0"/>
              </a:rPr>
              <a:t>wtp</a:t>
            </a:r>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268366E0-E782-5D4C-BA7A-920194C1514C}"/>
              </a:ext>
            </a:extLst>
          </p:cNvPr>
          <p:cNvSpPr/>
          <p:nvPr/>
        </p:nvSpPr>
        <p:spPr>
          <a:xfrm>
            <a:off x="185922" y="1614487"/>
            <a:ext cx="4086042" cy="3416320"/>
          </a:xfrm>
          <a:prstGeom prst="rect">
            <a:avLst/>
          </a:prstGeom>
        </p:spPr>
        <p:txBody>
          <a:bodyPr wrap="square">
            <a:spAutoFit/>
          </a:bodyPr>
          <a:lstStyle/>
          <a:p>
            <a:r>
              <a:rPr lang="en-US" sz="800" dirty="0">
                <a:latin typeface="Lucida Console" panose="020B0609040504020204" pitchFamily="49" charset="0"/>
              </a:rPr>
              <a:t>$costs</a:t>
            </a:r>
          </a:p>
          <a:p>
            <a:r>
              <a:rPr lang="en-US" sz="800" dirty="0">
                <a:latin typeface="Lucida Console" panose="020B0609040504020204" pitchFamily="49" charset="0"/>
              </a:rPr>
              <a:t>       category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costs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treatment 0.03      1           1  52301.47      1</a:t>
            </a:r>
          </a:p>
          <a:p>
            <a:r>
              <a:rPr lang="en-US" sz="800" dirty="0">
                <a:latin typeface="Lucida Console" panose="020B0609040504020204" pitchFamily="49" charset="0"/>
              </a:rPr>
              <a:t>   2: treatment 0.03      1           2 323892.01      1</a:t>
            </a:r>
          </a:p>
          <a:p>
            <a:r>
              <a:rPr lang="en-US" sz="800" dirty="0">
                <a:latin typeface="Lucida Console" panose="020B0609040504020204" pitchFamily="49" charset="0"/>
              </a:rPr>
              <a:t>   3: treatment 0.03      2           1  49767.92      1</a:t>
            </a:r>
          </a:p>
          <a:p>
            <a:r>
              <a:rPr lang="en-US" sz="800" dirty="0">
                <a:latin typeface="Lucida Console" panose="020B0609040504020204" pitchFamily="49" charset="0"/>
              </a:rPr>
              <a:t>   4: treatment 0.03      2           2 322401.36      1</a:t>
            </a:r>
          </a:p>
          <a:p>
            <a:r>
              <a:rPr lang="en-US" sz="800" dirty="0">
                <a:latin typeface="Lucida Console" panose="020B0609040504020204" pitchFamily="49" charset="0"/>
              </a:rPr>
              <a:t>   5: treatment 0.03      3           1  52661.20      1</a:t>
            </a:r>
          </a:p>
          <a:p>
            <a:r>
              <a:rPr lang="en-US" sz="800" dirty="0">
                <a:latin typeface="Lucida Console" panose="020B0609040504020204" pitchFamily="49" charset="0"/>
              </a:rPr>
              <a:t>  ---                                                   </a:t>
            </a:r>
          </a:p>
          <a:p>
            <a:r>
              <a:rPr lang="en-US" sz="800" dirty="0">
                <a:latin typeface="Lucida Console" panose="020B0609040504020204" pitchFamily="49" charset="0"/>
              </a:rPr>
              <a:t>5996:     total 0.03    998           2 434677.65      1</a:t>
            </a:r>
          </a:p>
          <a:p>
            <a:r>
              <a:rPr lang="en-US" sz="800" dirty="0">
                <a:latin typeface="Lucida Console" panose="020B0609040504020204" pitchFamily="49" charset="0"/>
              </a:rPr>
              <a:t>5997:     total 0.03    999           1 165176.48      1</a:t>
            </a:r>
          </a:p>
          <a:p>
            <a:r>
              <a:rPr lang="en-US" sz="800" dirty="0">
                <a:latin typeface="Lucida Console" panose="020B0609040504020204" pitchFamily="49" charset="0"/>
              </a:rPr>
              <a:t>5998:     total 0.03    999           2 446988.07      1</a:t>
            </a:r>
          </a:p>
          <a:p>
            <a:r>
              <a:rPr lang="en-US" sz="800" dirty="0">
                <a:latin typeface="Lucida Console" panose="020B0609040504020204" pitchFamily="49" charset="0"/>
              </a:rPr>
              <a:t>5999:     total 0.03   1000           1  79522.29      1</a:t>
            </a:r>
          </a:p>
          <a:p>
            <a:r>
              <a:rPr lang="en-US" sz="800" dirty="0">
                <a:latin typeface="Lucida Console" panose="020B0609040504020204" pitchFamily="49" charset="0"/>
              </a:rPr>
              <a:t>6000:     total 0.03   1000           2 360039.77      1</a:t>
            </a:r>
          </a:p>
          <a:p>
            <a:endParaRPr lang="en-US" sz="800" dirty="0">
              <a:latin typeface="Lucida Console" panose="020B0609040504020204" pitchFamily="49" charset="0"/>
            </a:endParaRPr>
          </a:p>
          <a:p>
            <a:r>
              <a:rPr lang="en-US" sz="800" dirty="0">
                <a:latin typeface="Lucida Console" panose="020B0609040504020204" pitchFamily="49" charset="0"/>
              </a:rPr>
              <a:t>$</a:t>
            </a:r>
            <a:r>
              <a:rPr lang="en-US" sz="800" dirty="0" err="1">
                <a:latin typeface="Lucida Console" panose="020B0609040504020204" pitchFamily="49" charset="0"/>
              </a:rPr>
              <a:t>qalys</a:t>
            </a:r>
            <a:endParaRPr lang="en-US" sz="800" dirty="0">
              <a:latin typeface="Lucida Console" panose="020B0609040504020204" pitchFamily="49" charset="0"/>
            </a:endParaRPr>
          </a:p>
          <a:p>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0.03      1           1 20.90995      1</a:t>
            </a:r>
          </a:p>
          <a:p>
            <a:r>
              <a:rPr lang="en-US" sz="800" dirty="0">
                <a:latin typeface="Lucida Console" panose="020B0609040504020204" pitchFamily="49" charset="0"/>
              </a:rPr>
              <a:t>   2: 0.03      1           2 22.24340      1</a:t>
            </a:r>
          </a:p>
          <a:p>
            <a:r>
              <a:rPr lang="en-US" sz="800" dirty="0">
                <a:latin typeface="Lucida Console" panose="020B0609040504020204" pitchFamily="49" charset="0"/>
              </a:rPr>
              <a:t>   3: 0.03      2           1 20.77562      1</a:t>
            </a:r>
          </a:p>
          <a:p>
            <a:r>
              <a:rPr lang="en-US" sz="800" dirty="0">
                <a:latin typeface="Lucida Console" panose="020B0609040504020204" pitchFamily="49" charset="0"/>
              </a:rPr>
              <a:t>   4: 0.03      2           2 23.51086      1</a:t>
            </a:r>
          </a:p>
          <a:p>
            <a:r>
              <a:rPr lang="en-US" sz="800" dirty="0">
                <a:latin typeface="Lucida Console" panose="020B0609040504020204" pitchFamily="49" charset="0"/>
              </a:rPr>
              <a:t>   5: 0.03      3           1 20.89219      1</a:t>
            </a:r>
          </a:p>
          <a:p>
            <a:r>
              <a:rPr lang="en-US" sz="800" dirty="0">
                <a:latin typeface="Lucida Console" panose="020B0609040504020204" pitchFamily="49" charset="0"/>
              </a:rPr>
              <a:t>  ---                                        </a:t>
            </a:r>
          </a:p>
          <a:p>
            <a:r>
              <a:rPr lang="en-US" sz="800" dirty="0">
                <a:latin typeface="Lucida Console" panose="020B0609040504020204" pitchFamily="49" charset="0"/>
              </a:rPr>
              <a:t>1996: 0.03    998           2 24.15825      1</a:t>
            </a:r>
          </a:p>
          <a:p>
            <a:r>
              <a:rPr lang="en-US" sz="800" dirty="0">
                <a:latin typeface="Lucida Console" panose="020B0609040504020204" pitchFamily="49" charset="0"/>
              </a:rPr>
              <a:t>1997: 0.03    999           1 20.88165      1</a:t>
            </a:r>
          </a:p>
          <a:p>
            <a:r>
              <a:rPr lang="en-US" sz="800" dirty="0">
                <a:latin typeface="Lucida Console" panose="020B0609040504020204" pitchFamily="49" charset="0"/>
              </a:rPr>
              <a:t>1998: 0.03    999           2 23.63537      1</a:t>
            </a:r>
          </a:p>
          <a:p>
            <a:r>
              <a:rPr lang="en-US" sz="800" dirty="0">
                <a:latin typeface="Lucida Console" panose="020B0609040504020204" pitchFamily="49" charset="0"/>
              </a:rPr>
              <a:t>1999: 0.03   1000           1 20.77720      1</a:t>
            </a:r>
          </a:p>
          <a:p>
            <a:r>
              <a:rPr lang="en-US" sz="800" dirty="0">
                <a:latin typeface="Lucida Console" panose="020B0609040504020204" pitchFamily="49" charset="0"/>
              </a:rPr>
              <a:t>2000: 0.03   1000           2 23.02164      1</a:t>
            </a:r>
          </a:p>
        </p:txBody>
      </p:sp>
      <p:sp>
        <p:nvSpPr>
          <p:cNvPr id="11" name="Rectangle 10">
            <a:extLst>
              <a:ext uri="{FF2B5EF4-FFF2-40B4-BE49-F238E27FC236}">
                <a16:creationId xmlns:a16="http://schemas.microsoft.com/office/drawing/2014/main" id="{61902D40-46D2-B84F-BDD2-11A555760176}"/>
              </a:ext>
            </a:extLst>
          </p:cNvPr>
          <p:cNvSpPr/>
          <p:nvPr/>
        </p:nvSpPr>
        <p:spPr>
          <a:xfrm>
            <a:off x="185922" y="842918"/>
            <a:ext cx="528619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markov_hesim_ce</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a:t>
            </a:r>
            <a:r>
              <a:rPr lang="en-US" sz="1100" dirty="0">
                <a:solidFill>
                  <a:srgbClr val="2E6FBB"/>
                </a:solidFill>
                <a:latin typeface="Lucida Console" panose="020B0609040504020204" pitchFamily="49" charset="0"/>
              </a:rPr>
              <a:t>-cohort-hesim-</a:t>
            </a:r>
            <a:r>
              <a:rPr lang="en-US" sz="1100" dirty="0" err="1">
                <a:solidFill>
                  <a:srgbClr val="2E6FBB"/>
                </a:solidFill>
                <a:latin typeface="Lucida Console" panose="020B0609040504020204" pitchFamily="49" charset="0"/>
              </a:rPr>
              <a:t>ce_sim.rds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solidFill>
                  <a:srgbClr val="2E6FBB"/>
                </a:solidFill>
                <a:latin typeface="Lucida Console" panose="020B0609040504020204" pitchFamily="49" charset="0"/>
              </a:rPr>
              <a:t>markov_hesim_ce</a:t>
            </a:r>
            <a:endParaRPr lang="en-US" sz="1100" dirty="0">
              <a:solidFill>
                <a:srgbClr val="2E6FBB"/>
              </a:solidFill>
              <a:latin typeface="Lucida Console" panose="020B0609040504020204" pitchFamily="49" charset="0"/>
            </a:endParaRPr>
          </a:p>
        </p:txBody>
      </p:sp>
    </p:spTree>
    <p:extLst>
      <p:ext uri="{BB962C8B-B14F-4D97-AF65-F5344CB8AC3E}">
        <p14:creationId xmlns:p14="http://schemas.microsoft.com/office/powerpoint/2010/main" val="3742984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Incremental cost-effectiveness ratio with </a:t>
            </a:r>
            <a:r>
              <a:rPr lang="en-US" dirty="0" err="1">
                <a:solidFill>
                  <a:schemeClr val="accent2"/>
                </a:solidFill>
                <a:latin typeface="Lucida Console" panose="020B0609040504020204" pitchFamily="49" charset="0"/>
              </a:rPr>
              <a:t>hesim</a:t>
            </a:r>
            <a:r>
              <a:rPr lang="en-US" dirty="0"/>
              <a:t> </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140</a:t>
            </a:fld>
            <a:endParaRPr lang="en-US"/>
          </a:p>
        </p:txBody>
      </p:sp>
      <p:sp>
        <p:nvSpPr>
          <p:cNvPr id="6" name="Rectangle 5">
            <a:extLst>
              <a:ext uri="{FF2B5EF4-FFF2-40B4-BE49-F238E27FC236}">
                <a16:creationId xmlns:a16="http://schemas.microsoft.com/office/drawing/2014/main" id="{367E02F7-6305-E84D-ACAB-4F849E0CDBCE}"/>
              </a:ext>
            </a:extLst>
          </p:cNvPr>
          <p:cNvSpPr/>
          <p:nvPr/>
        </p:nvSpPr>
        <p:spPr>
          <a:xfrm>
            <a:off x="514442" y="1315387"/>
            <a:ext cx="6008335"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 = 50000)</a:t>
            </a:r>
            <a:r>
              <a:rPr lang="en-US" sz="1100" b="1" dirty="0">
                <a:latin typeface="Lucida Console" panose="020B0609040504020204" pitchFamily="49" charset="0"/>
              </a:rPr>
              <a:t> %&gt;%</a:t>
            </a:r>
          </a:p>
          <a:p>
            <a:r>
              <a:rPr lang="en-US" sz="1100" b="1" dirty="0">
                <a:latin typeface="Lucida Console" panose="020B0609040504020204" pitchFamily="49" charset="0"/>
              </a:rPr>
              <a:t>  format()</a:t>
            </a:r>
          </a:p>
        </p:txBody>
      </p:sp>
      <p:pic>
        <p:nvPicPr>
          <p:cNvPr id="13" name="Picture 12">
            <a:extLst>
              <a:ext uri="{FF2B5EF4-FFF2-40B4-BE49-F238E27FC236}">
                <a16:creationId xmlns:a16="http://schemas.microsoft.com/office/drawing/2014/main" id="{CF63B790-FB9E-604A-BE0D-808117A30676}"/>
              </a:ext>
            </a:extLst>
          </p:cNvPr>
          <p:cNvPicPr>
            <a:picLocks noChangeAspect="1"/>
          </p:cNvPicPr>
          <p:nvPr/>
        </p:nvPicPr>
        <p:blipFill>
          <a:blip r:embed="rId2"/>
          <a:stretch>
            <a:fillRect/>
          </a:stretch>
        </p:blipFill>
        <p:spPr>
          <a:xfrm>
            <a:off x="762000" y="1918661"/>
            <a:ext cx="4648200" cy="1092200"/>
          </a:xfrm>
          <a:prstGeom prst="rect">
            <a:avLst/>
          </a:prstGeom>
        </p:spPr>
      </p:pic>
    </p:spTree>
    <p:extLst>
      <p:ext uri="{BB962C8B-B14F-4D97-AF65-F5344CB8AC3E}">
        <p14:creationId xmlns:p14="http://schemas.microsoft.com/office/powerpoint/2010/main" val="183576714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Representing decision uncertainty with </a:t>
            </a:r>
            <a:r>
              <a:rPr lang="en-US" dirty="0" err="1">
                <a:solidFill>
                  <a:schemeClr val="accent2"/>
                </a:solidFill>
                <a:latin typeface="Lucida Console" panose="020B0609040504020204" pitchFamily="49" charset="0"/>
              </a:rPr>
              <a:t>hesim</a:t>
            </a:r>
            <a:r>
              <a:rPr lang="en-US" dirty="0"/>
              <a:t> </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141</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629587" y="871886"/>
            <a:ext cx="2108269" cy="246221"/>
          </a:xfrm>
          <a:prstGeom prst="rect">
            <a:avLst/>
          </a:prstGeom>
          <a:solidFill>
            <a:schemeClr val="bg1">
              <a:lumMod val="85000"/>
            </a:schemeClr>
          </a:solidFill>
        </p:spPr>
        <p:txBody>
          <a:bodyPr wrap="none">
            <a:spAutoFit/>
          </a:bodyPr>
          <a:lstStyle/>
          <a:p>
            <a:r>
              <a:rPr lang="en-US" sz="1000" b="1" dirty="0" err="1">
                <a:latin typeface="Lucida Console" panose="020B0609040504020204" pitchFamily="49" charset="0"/>
              </a:rPr>
              <a:t>plot_ceplane</a:t>
            </a:r>
            <a:r>
              <a:rPr lang="en-US" sz="1000" dirty="0">
                <a:latin typeface="Lucida Console" panose="020B0609040504020204" pitchFamily="49" charset="0"/>
              </a:rPr>
              <a:t>(</a:t>
            </a:r>
            <a:r>
              <a:rPr lang="en-US" sz="1000" dirty="0" err="1">
                <a:solidFill>
                  <a:srgbClr val="2E6FBB"/>
                </a:solidFill>
                <a:latin typeface="Lucida Console" panose="020B0609040504020204" pitchFamily="49" charset="0"/>
              </a:rPr>
              <a:t>cea_pw_out</a:t>
            </a:r>
            <a:r>
              <a:rPr lang="en-US" sz="1000" dirty="0">
                <a:latin typeface="Lucida Console" panose="020B0609040504020204" pitchFamily="49" charset="0"/>
              </a:rPr>
              <a:t>)</a:t>
            </a:r>
          </a:p>
        </p:txBody>
      </p:sp>
      <p:sp>
        <p:nvSpPr>
          <p:cNvPr id="8" name="Rectangle 7">
            <a:extLst>
              <a:ext uri="{FF2B5EF4-FFF2-40B4-BE49-F238E27FC236}">
                <a16:creationId xmlns:a16="http://schemas.microsoft.com/office/drawing/2014/main" id="{F852382E-B2C4-4841-98D9-CC7F414B0A41}"/>
              </a:ext>
            </a:extLst>
          </p:cNvPr>
          <p:cNvSpPr/>
          <p:nvPr/>
        </p:nvSpPr>
        <p:spPr>
          <a:xfrm>
            <a:off x="629587" y="3042693"/>
            <a:ext cx="3185487" cy="246221"/>
          </a:xfrm>
          <a:prstGeom prst="rect">
            <a:avLst/>
          </a:prstGeom>
          <a:solidFill>
            <a:schemeClr val="bg1">
              <a:lumMod val="85000"/>
            </a:schemeClr>
          </a:solidFill>
        </p:spPr>
        <p:txBody>
          <a:bodyPr wrap="square">
            <a:spAutoFit/>
          </a:bodyPr>
          <a:lstStyle/>
          <a:p>
            <a:r>
              <a:rPr lang="en-US" sz="1000" b="1" dirty="0" err="1">
                <a:latin typeface="Lucida Console" panose="020B0609040504020204" pitchFamily="49" charset="0"/>
              </a:rPr>
              <a:t>plot_ceac</a:t>
            </a:r>
            <a:r>
              <a:rPr lang="en-US" sz="1000" dirty="0">
                <a:latin typeface="Lucida Console" panose="020B0609040504020204" pitchFamily="49" charset="0"/>
              </a:rPr>
              <a:t>(</a:t>
            </a:r>
            <a:r>
              <a:rPr lang="en-US" sz="1000" dirty="0" err="1">
                <a:solidFill>
                  <a:srgbClr val="2E6FBB"/>
                </a:solidFill>
                <a:latin typeface="Lucida Console" panose="020B0609040504020204" pitchFamily="49" charset="0"/>
              </a:rPr>
              <a:t>cea_pw_out</a:t>
            </a:r>
            <a:r>
              <a:rPr lang="en-US" sz="1000" dirty="0">
                <a:latin typeface="Lucida Console" panose="020B0609040504020204" pitchFamily="49" charset="0"/>
              </a:rPr>
              <a:t>)</a:t>
            </a:r>
          </a:p>
        </p:txBody>
      </p:sp>
      <p:sp>
        <p:nvSpPr>
          <p:cNvPr id="11" name="Rectangle 10">
            <a:extLst>
              <a:ext uri="{FF2B5EF4-FFF2-40B4-BE49-F238E27FC236}">
                <a16:creationId xmlns:a16="http://schemas.microsoft.com/office/drawing/2014/main" id="{3B402215-E581-0F40-ACDF-2A373BB46329}"/>
              </a:ext>
            </a:extLst>
          </p:cNvPr>
          <p:cNvSpPr/>
          <p:nvPr/>
        </p:nvSpPr>
        <p:spPr>
          <a:xfrm>
            <a:off x="5247467" y="869255"/>
            <a:ext cx="1569660" cy="246221"/>
          </a:xfrm>
          <a:prstGeom prst="rect">
            <a:avLst/>
          </a:prstGeom>
          <a:solidFill>
            <a:schemeClr val="bg1">
              <a:lumMod val="85000"/>
            </a:schemeClr>
          </a:solidFill>
        </p:spPr>
        <p:txBody>
          <a:bodyPr wrap="none">
            <a:spAutoFit/>
          </a:bodyPr>
          <a:lstStyle/>
          <a:p>
            <a:r>
              <a:rPr lang="en-US" sz="1000" b="1" dirty="0" err="1">
                <a:latin typeface="Lucida Console" panose="020B0609040504020204" pitchFamily="49" charset="0"/>
              </a:rPr>
              <a:t>plot_ceaf</a:t>
            </a:r>
            <a:r>
              <a:rPr lang="en-US" sz="1000" dirty="0">
                <a:latin typeface="Lucida Console" panose="020B0609040504020204" pitchFamily="49" charset="0"/>
              </a:rPr>
              <a:t>(</a:t>
            </a:r>
            <a:r>
              <a:rPr lang="en-US" sz="1000" dirty="0" err="1">
                <a:solidFill>
                  <a:srgbClr val="2E6FBB"/>
                </a:solidFill>
                <a:latin typeface="Lucida Console" panose="020B0609040504020204" pitchFamily="49" charset="0"/>
              </a:rPr>
              <a:t>cea_out</a:t>
            </a:r>
            <a:r>
              <a:rPr lang="en-US" sz="1000" dirty="0">
                <a:latin typeface="Lucida Console" panose="020B0609040504020204" pitchFamily="49" charset="0"/>
              </a:rPr>
              <a:t>)</a:t>
            </a:r>
          </a:p>
        </p:txBody>
      </p:sp>
      <p:sp>
        <p:nvSpPr>
          <p:cNvPr id="14" name="Rectangle 13">
            <a:extLst>
              <a:ext uri="{FF2B5EF4-FFF2-40B4-BE49-F238E27FC236}">
                <a16:creationId xmlns:a16="http://schemas.microsoft.com/office/drawing/2014/main" id="{806B8B48-5B8F-9141-9CBF-1C7AAFE629E9}"/>
              </a:ext>
            </a:extLst>
          </p:cNvPr>
          <p:cNvSpPr/>
          <p:nvPr/>
        </p:nvSpPr>
        <p:spPr>
          <a:xfrm>
            <a:off x="5247467" y="3042692"/>
            <a:ext cx="3182112" cy="246221"/>
          </a:xfrm>
          <a:prstGeom prst="rect">
            <a:avLst/>
          </a:prstGeom>
          <a:solidFill>
            <a:schemeClr val="bg1">
              <a:lumMod val="85000"/>
            </a:schemeClr>
          </a:solidFill>
        </p:spPr>
        <p:txBody>
          <a:bodyPr wrap="square">
            <a:spAutoFit/>
          </a:bodyPr>
          <a:lstStyle/>
          <a:p>
            <a:r>
              <a:rPr lang="en-US" sz="1000" b="1" dirty="0" err="1">
                <a:latin typeface="Lucida Console" panose="020B0609040504020204" pitchFamily="49" charset="0"/>
              </a:rPr>
              <a:t>plot_evpi</a:t>
            </a:r>
            <a:r>
              <a:rPr lang="en-US" sz="1000" dirty="0">
                <a:latin typeface="Lucida Console" panose="020B0609040504020204" pitchFamily="49" charset="0"/>
              </a:rPr>
              <a:t>(</a:t>
            </a:r>
            <a:r>
              <a:rPr lang="en-US" sz="1000" dirty="0" err="1">
                <a:solidFill>
                  <a:srgbClr val="2E6FBB"/>
                </a:solidFill>
                <a:latin typeface="Lucida Console" panose="020B0609040504020204" pitchFamily="49" charset="0"/>
              </a:rPr>
              <a:t>cea_out</a:t>
            </a:r>
            <a:r>
              <a:rPr lang="en-US" sz="1000" dirty="0">
                <a:latin typeface="Lucida Console" panose="020B0609040504020204" pitchFamily="49" charset="0"/>
              </a:rPr>
              <a:t>)</a:t>
            </a:r>
          </a:p>
        </p:txBody>
      </p:sp>
      <p:sp>
        <p:nvSpPr>
          <p:cNvPr id="3" name="TextBox 2">
            <a:extLst>
              <a:ext uri="{FF2B5EF4-FFF2-40B4-BE49-F238E27FC236}">
                <a16:creationId xmlns:a16="http://schemas.microsoft.com/office/drawing/2014/main" id="{8F67C6D4-31F0-6C4A-A001-8F6151240C9A}"/>
              </a:ext>
            </a:extLst>
          </p:cNvPr>
          <p:cNvSpPr txBox="1"/>
          <p:nvPr/>
        </p:nvSpPr>
        <p:spPr>
          <a:xfrm>
            <a:off x="4635500" y="647700"/>
            <a:ext cx="0" cy="0"/>
          </a:xfrm>
          <a:prstGeom prst="rect">
            <a:avLst/>
          </a:prstGeom>
          <a:noFill/>
        </p:spPr>
        <p:txBody>
          <a:bodyPr wrap="none" lIns="0" tIns="0" rIns="0" bIns="0" rtlCol="0">
            <a:noAutofit/>
          </a:bodyPr>
          <a:lstStyle/>
          <a:p>
            <a:endParaRPr lang="en-US" sz="1600" dirty="0" err="1">
              <a:solidFill>
                <a:schemeClr val="tx1"/>
              </a:solidFill>
            </a:endParaRPr>
          </a:p>
        </p:txBody>
      </p:sp>
      <p:pic>
        <p:nvPicPr>
          <p:cNvPr id="6" name="Picture 5">
            <a:extLst>
              <a:ext uri="{FF2B5EF4-FFF2-40B4-BE49-F238E27FC236}">
                <a16:creationId xmlns:a16="http://schemas.microsoft.com/office/drawing/2014/main" id="{29E7D69C-B9CA-904E-A20F-8CC914879017}"/>
              </a:ext>
            </a:extLst>
          </p:cNvPr>
          <p:cNvPicPr>
            <a:picLocks noChangeAspect="1"/>
          </p:cNvPicPr>
          <p:nvPr/>
        </p:nvPicPr>
        <p:blipFill>
          <a:blip r:embed="rId2"/>
          <a:stretch>
            <a:fillRect/>
          </a:stretch>
        </p:blipFill>
        <p:spPr>
          <a:xfrm>
            <a:off x="629587" y="3348704"/>
            <a:ext cx="2981324" cy="1839903"/>
          </a:xfrm>
          <a:prstGeom prst="rect">
            <a:avLst/>
          </a:prstGeom>
        </p:spPr>
      </p:pic>
      <p:pic>
        <p:nvPicPr>
          <p:cNvPr id="9" name="Picture 8">
            <a:extLst>
              <a:ext uri="{FF2B5EF4-FFF2-40B4-BE49-F238E27FC236}">
                <a16:creationId xmlns:a16="http://schemas.microsoft.com/office/drawing/2014/main" id="{D8A71C5B-D5CC-0B48-8125-317F0BE0ECEE}"/>
              </a:ext>
            </a:extLst>
          </p:cNvPr>
          <p:cNvPicPr>
            <a:picLocks noChangeAspect="1"/>
          </p:cNvPicPr>
          <p:nvPr/>
        </p:nvPicPr>
        <p:blipFill>
          <a:blip r:embed="rId3"/>
          <a:stretch>
            <a:fillRect/>
          </a:stretch>
        </p:blipFill>
        <p:spPr>
          <a:xfrm>
            <a:off x="629587" y="1216076"/>
            <a:ext cx="2981324" cy="1839903"/>
          </a:xfrm>
          <a:prstGeom prst="rect">
            <a:avLst/>
          </a:prstGeom>
        </p:spPr>
      </p:pic>
      <p:pic>
        <p:nvPicPr>
          <p:cNvPr id="15" name="Picture 14">
            <a:extLst>
              <a:ext uri="{FF2B5EF4-FFF2-40B4-BE49-F238E27FC236}">
                <a16:creationId xmlns:a16="http://schemas.microsoft.com/office/drawing/2014/main" id="{F91AF4FE-365E-6D4D-9CCB-67C72D2AF727}"/>
              </a:ext>
            </a:extLst>
          </p:cNvPr>
          <p:cNvPicPr>
            <a:picLocks noChangeAspect="1"/>
          </p:cNvPicPr>
          <p:nvPr/>
        </p:nvPicPr>
        <p:blipFill>
          <a:blip r:embed="rId4"/>
          <a:stretch>
            <a:fillRect/>
          </a:stretch>
        </p:blipFill>
        <p:spPr>
          <a:xfrm>
            <a:off x="5247467" y="1134023"/>
            <a:ext cx="2953688" cy="1822847"/>
          </a:xfrm>
          <a:prstGeom prst="rect">
            <a:avLst/>
          </a:prstGeom>
        </p:spPr>
      </p:pic>
      <p:pic>
        <p:nvPicPr>
          <p:cNvPr id="16" name="Picture 15">
            <a:extLst>
              <a:ext uri="{FF2B5EF4-FFF2-40B4-BE49-F238E27FC236}">
                <a16:creationId xmlns:a16="http://schemas.microsoft.com/office/drawing/2014/main" id="{37EE7737-7875-3549-9E2A-7CFC07A27615}"/>
              </a:ext>
            </a:extLst>
          </p:cNvPr>
          <p:cNvPicPr>
            <a:picLocks noChangeAspect="1"/>
          </p:cNvPicPr>
          <p:nvPr/>
        </p:nvPicPr>
        <p:blipFill>
          <a:blip r:embed="rId5"/>
          <a:stretch>
            <a:fillRect/>
          </a:stretch>
        </p:blipFill>
        <p:spPr>
          <a:xfrm>
            <a:off x="5247467" y="3401608"/>
            <a:ext cx="2809874" cy="1734094"/>
          </a:xfrm>
          <a:prstGeom prst="rect">
            <a:avLst/>
          </a:prstGeom>
        </p:spPr>
      </p:pic>
    </p:spTree>
    <p:extLst>
      <p:ext uri="{BB962C8B-B14F-4D97-AF65-F5344CB8AC3E}">
        <p14:creationId xmlns:p14="http://schemas.microsoft.com/office/powerpoint/2010/main" val="36725683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142</a:t>
            </a:fld>
            <a:endParaRPr lang="en-US"/>
          </a:p>
        </p:txBody>
      </p:sp>
      <p:pic>
        <p:nvPicPr>
          <p:cNvPr id="7" name="Picture 6">
            <a:extLst>
              <a:ext uri="{FF2B5EF4-FFF2-40B4-BE49-F238E27FC236}">
                <a16:creationId xmlns:a16="http://schemas.microsoft.com/office/drawing/2014/main" id="{42BE6003-9689-9D49-BABD-CA64E532E3F0}"/>
              </a:ext>
            </a:extLst>
          </p:cNvPr>
          <p:cNvPicPr>
            <a:picLocks noChangeAspect="1"/>
          </p:cNvPicPr>
          <p:nvPr/>
        </p:nvPicPr>
        <p:blipFill>
          <a:blip r:embed="rId2"/>
          <a:stretch>
            <a:fillRect/>
          </a:stretch>
        </p:blipFill>
        <p:spPr>
          <a:xfrm>
            <a:off x="3354486" y="0"/>
            <a:ext cx="5789514"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2F4E8B-BD92-334F-B28C-C3ED1D5D47C1}"/>
              </a:ext>
            </a:extLst>
          </p:cNvPr>
          <p:cNvPicPr>
            <a:picLocks noChangeAspect="1"/>
          </p:cNvPicPr>
          <p:nvPr/>
        </p:nvPicPr>
        <p:blipFill rotWithShape="1">
          <a:blip r:embed="rId2"/>
          <a:srcRect b="15825"/>
          <a:stretch/>
        </p:blipFill>
        <p:spPr>
          <a:xfrm>
            <a:off x="0" y="918259"/>
            <a:ext cx="9144000" cy="4225241"/>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143</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830275" y="1861204"/>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sz="1400" dirty="0"/>
              <a:t>parameter estimation</a:t>
            </a:r>
          </a:p>
          <a:p>
            <a:pPr lvl="1"/>
            <a:r>
              <a:rPr lang="en-US" sz="1400" dirty="0"/>
              <a:t>simulation</a:t>
            </a:r>
          </a:p>
          <a:p>
            <a:r>
              <a:rPr lang="en-US" dirty="0"/>
              <a:t>More complex analysis and individual patient simulation </a:t>
            </a:r>
          </a:p>
          <a:p>
            <a:r>
              <a:rPr lang="en-US" dirty="0"/>
              <a:t>Your problems are rarely unique</a:t>
            </a:r>
          </a:p>
          <a:p>
            <a:pPr lvl="1"/>
            <a:r>
              <a:rPr lang="en-US" sz="1400" dirty="0"/>
              <a:t>But even if they are, R facilitates development of custom models</a:t>
            </a:r>
          </a:p>
          <a:p>
            <a:r>
              <a:rPr lang="en-US" dirty="0"/>
              <a:t>Easier to share and review</a:t>
            </a:r>
          </a:p>
          <a:p>
            <a:r>
              <a:rPr lang="en-US" dirty="0"/>
              <a:t>Reproducible</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145</a:t>
            </a:fld>
            <a:endParaRPr lang="en-US"/>
          </a:p>
        </p:txBody>
      </p:sp>
    </p:spTree>
    <p:extLst>
      <p:ext uri="{BB962C8B-B14F-4D97-AF65-F5344CB8AC3E}">
        <p14:creationId xmlns:p14="http://schemas.microsoft.com/office/powerpoint/2010/main" val="279902630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a:t>BCEA</a:t>
            </a:r>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146</a:t>
            </a:fld>
            <a:endParaRPr lang="en-US"/>
          </a:p>
        </p:txBody>
      </p:sp>
    </p:spTree>
    <p:extLst>
      <p:ext uri="{BB962C8B-B14F-4D97-AF65-F5344CB8AC3E}">
        <p14:creationId xmlns:p14="http://schemas.microsoft.com/office/powerpoint/2010/main" val="29194295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Why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normAutofit/>
          </a:bodyPr>
          <a:lstStyle/>
          <a:p>
            <a:r>
              <a:rPr lang="en-US" sz="1800" dirty="0"/>
              <a:t>Focus on setting up and interpreting a model rather than implementation</a:t>
            </a:r>
          </a:p>
          <a:p>
            <a:pPr lvl="1"/>
            <a:r>
              <a:rPr lang="en-US" sz="1400" dirty="0"/>
              <a:t>Burdensome programming tasks have already been implemented and optimized</a:t>
            </a:r>
          </a:p>
          <a:p>
            <a:r>
              <a:rPr lang="en-US" sz="1800" dirty="0"/>
              <a:t>Flexible enough to cover many problems</a:t>
            </a:r>
          </a:p>
          <a:p>
            <a:pPr lvl="1"/>
            <a:r>
              <a:rPr lang="en-US" sz="1400" dirty="0"/>
              <a:t>May need to write custom code for very complex or unique problems (beyond scope of course)</a:t>
            </a:r>
          </a:p>
          <a:p>
            <a:r>
              <a:rPr lang="en-US" sz="1800" dirty="0"/>
              <a:t>Very fast! </a:t>
            </a:r>
          </a:p>
          <a:p>
            <a:pPr lvl="1"/>
            <a:r>
              <a:rPr lang="en-US" sz="1400" dirty="0"/>
              <a:t>IPS in </a:t>
            </a:r>
            <a:r>
              <a:rPr lang="en-US" sz="1400" dirty="0" err="1">
                <a:solidFill>
                  <a:schemeClr val="accent2"/>
                </a:solidFill>
                <a:latin typeface="Lucida Console" panose="020B0609040504020204" pitchFamily="49" charset="0"/>
              </a:rPr>
              <a:t>hesim</a:t>
            </a:r>
            <a:r>
              <a:rPr lang="en-US" sz="1400" dirty="0"/>
              <a:t> with 100 PSA iterations ran in .44 seconds; equivalent simulation in </a:t>
            </a:r>
            <a:r>
              <a:rPr lang="en-US" sz="1400" dirty="0" err="1">
                <a:latin typeface="Lucida Console" panose="020B0609040504020204" pitchFamily="49" charset="0"/>
              </a:rPr>
              <a:t>mstate</a:t>
            </a:r>
            <a:r>
              <a:rPr lang="en-US" sz="1400" dirty="0"/>
              <a:t> package took 34 minutes (see </a:t>
            </a:r>
            <a:r>
              <a:rPr lang="en-US" sz="1400" dirty="0">
                <a:hlinkClick r:id="rId2"/>
              </a:rPr>
              <a:t>here</a:t>
            </a:r>
            <a:r>
              <a:rPr lang="en-US" sz="1400" dirty="0"/>
              <a:t>)</a:t>
            </a:r>
          </a:p>
          <a:p>
            <a:pPr lvl="1"/>
            <a:r>
              <a:rPr lang="en-US" sz="1400" dirty="0"/>
              <a:t>Cohort model in </a:t>
            </a:r>
            <a:r>
              <a:rPr lang="en-US" sz="1400" dirty="0" err="1">
                <a:solidFill>
                  <a:schemeClr val="accent2"/>
                </a:solidFill>
                <a:latin typeface="Lucida Console" panose="020B0609040504020204" pitchFamily="49" charset="0"/>
              </a:rPr>
              <a:t>hesim</a:t>
            </a:r>
            <a:r>
              <a:rPr lang="en-US" sz="1400" dirty="0"/>
              <a:t> with 1,000 PSA iterations ran in 1 second (IPS in 9 seconds), while equivalent cohort model in </a:t>
            </a:r>
            <a:r>
              <a:rPr lang="en-US" sz="1400" dirty="0" err="1">
                <a:latin typeface="Lucida Console" panose="020B0609040504020204" pitchFamily="49" charset="0"/>
              </a:rPr>
              <a:t>heemod</a:t>
            </a:r>
            <a:r>
              <a:rPr lang="en-US" sz="1400" dirty="0"/>
              <a:t> took 85 seconds (see </a:t>
            </a:r>
            <a:r>
              <a:rPr lang="en-US" sz="1400" dirty="0">
                <a:hlinkClick r:id="rId3"/>
              </a:rPr>
              <a:t>here</a:t>
            </a:r>
            <a:r>
              <a:rPr lang="en-US" sz="14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147</a:t>
            </a:fld>
            <a:endParaRPr lang="en-US"/>
          </a:p>
        </p:txBody>
      </p:sp>
    </p:spTree>
    <p:extLst>
      <p:ext uri="{BB962C8B-B14F-4D97-AF65-F5344CB8AC3E}">
        <p14:creationId xmlns:p14="http://schemas.microsoft.com/office/powerpoint/2010/main" val="293950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User interfaces with R Shiny</a:t>
            </a:r>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148</a:t>
            </a:fld>
            <a:endParaRPr lang="en-US"/>
          </a:p>
        </p:txBody>
      </p:sp>
      <p:sp>
        <p:nvSpPr>
          <p:cNvPr id="13" name="Rectangle 12">
            <a:extLst>
              <a:ext uri="{FF2B5EF4-FFF2-40B4-BE49-F238E27FC236}">
                <a16:creationId xmlns:a16="http://schemas.microsoft.com/office/drawing/2014/main" id="{EFAD671A-348C-EF42-A35C-225FE0626200}"/>
              </a:ext>
            </a:extLst>
          </p:cNvPr>
          <p:cNvSpPr/>
          <p:nvPr/>
        </p:nvSpPr>
        <p:spPr>
          <a:xfrm>
            <a:off x="359917" y="4693334"/>
            <a:ext cx="2203705" cy="584775"/>
          </a:xfrm>
          <a:prstGeom prst="rect">
            <a:avLst/>
          </a:prstGeom>
        </p:spPr>
        <p:txBody>
          <a:bodyPr wrap="square">
            <a:spAutoFit/>
          </a:bodyPr>
          <a:lstStyle/>
          <a:p>
            <a:r>
              <a:rPr lang="en-US" sz="1400" dirty="0">
                <a:hlinkClick r:id="rId2"/>
              </a:rPr>
              <a:t>https://shiny.rstudio.com/</a:t>
            </a:r>
            <a:endParaRPr lang="en-US" sz="1400" dirty="0"/>
          </a:p>
          <a:p>
            <a:endParaRPr lang="en-US" dirty="0"/>
          </a:p>
        </p:txBody>
      </p:sp>
      <p:grpSp>
        <p:nvGrpSpPr>
          <p:cNvPr id="21" name="Group 20">
            <a:extLst>
              <a:ext uri="{FF2B5EF4-FFF2-40B4-BE49-F238E27FC236}">
                <a16:creationId xmlns:a16="http://schemas.microsoft.com/office/drawing/2014/main" id="{695B96D5-178C-B84A-9268-A75A72A29DA8}"/>
              </a:ext>
            </a:extLst>
          </p:cNvPr>
          <p:cNvGrpSpPr/>
          <p:nvPr/>
        </p:nvGrpSpPr>
        <p:grpSpPr>
          <a:xfrm>
            <a:off x="4700016" y="968587"/>
            <a:ext cx="3774123" cy="3681069"/>
            <a:chOff x="4593005" y="904646"/>
            <a:chExt cx="3774123" cy="3681069"/>
          </a:xfrm>
        </p:grpSpPr>
        <p:pic>
          <p:nvPicPr>
            <p:cNvPr id="17" name="Picture 16">
              <a:extLst>
                <a:ext uri="{FF2B5EF4-FFF2-40B4-BE49-F238E27FC236}">
                  <a16:creationId xmlns:a16="http://schemas.microsoft.com/office/drawing/2014/main" id="{192EA74B-72A6-6E48-985E-D40CD627B774}"/>
                </a:ext>
              </a:extLst>
            </p:cNvPr>
            <p:cNvPicPr>
              <a:picLocks noChangeAspect="1"/>
            </p:cNvPicPr>
            <p:nvPr/>
          </p:nvPicPr>
          <p:blipFill>
            <a:blip r:embed="rId3"/>
            <a:stretch>
              <a:fillRect/>
            </a:stretch>
          </p:blipFill>
          <p:spPr>
            <a:xfrm>
              <a:off x="4593005" y="904646"/>
              <a:ext cx="3774122" cy="924153"/>
            </a:xfrm>
            <a:prstGeom prst="rect">
              <a:avLst/>
            </a:prstGeom>
          </p:spPr>
        </p:pic>
        <p:pic>
          <p:nvPicPr>
            <p:cNvPr id="19" name="Picture 18">
              <a:extLst>
                <a:ext uri="{FF2B5EF4-FFF2-40B4-BE49-F238E27FC236}">
                  <a16:creationId xmlns:a16="http://schemas.microsoft.com/office/drawing/2014/main" id="{A80867A0-DFC6-B14F-97DB-FF38FB5F633A}"/>
                </a:ext>
              </a:extLst>
            </p:cNvPr>
            <p:cNvPicPr>
              <a:picLocks noChangeAspect="1"/>
            </p:cNvPicPr>
            <p:nvPr/>
          </p:nvPicPr>
          <p:blipFill>
            <a:blip r:embed="rId4"/>
            <a:stretch>
              <a:fillRect/>
            </a:stretch>
          </p:blipFill>
          <p:spPr>
            <a:xfrm>
              <a:off x="4593006" y="1893310"/>
              <a:ext cx="3774122" cy="2692405"/>
            </a:xfrm>
            <a:prstGeom prst="rect">
              <a:avLst/>
            </a:prstGeom>
          </p:spPr>
        </p:pic>
      </p:grpSp>
      <p:sp>
        <p:nvSpPr>
          <p:cNvPr id="20" name="Rectangle 19">
            <a:extLst>
              <a:ext uri="{FF2B5EF4-FFF2-40B4-BE49-F238E27FC236}">
                <a16:creationId xmlns:a16="http://schemas.microsoft.com/office/drawing/2014/main" id="{619758F0-D5F8-AE4C-B8F8-67370317F875}"/>
              </a:ext>
            </a:extLst>
          </p:cNvPr>
          <p:cNvSpPr/>
          <p:nvPr/>
        </p:nvSpPr>
        <p:spPr>
          <a:xfrm>
            <a:off x="4608870" y="4693334"/>
            <a:ext cx="3886200" cy="307777"/>
          </a:xfrm>
          <a:prstGeom prst="rect">
            <a:avLst/>
          </a:prstGeom>
        </p:spPr>
        <p:txBody>
          <a:bodyPr wrap="square">
            <a:spAutoFit/>
          </a:bodyPr>
          <a:lstStyle/>
          <a:p>
            <a:r>
              <a:rPr lang="en-US" sz="1400" dirty="0">
                <a:hlinkClick r:id="rId5"/>
              </a:rPr>
              <a:t>https://r-hta.org/tutorial/markov_models_shiny/</a:t>
            </a:r>
            <a:endParaRPr lang="en-US" sz="1400" dirty="0"/>
          </a:p>
        </p:txBody>
      </p:sp>
      <p:grpSp>
        <p:nvGrpSpPr>
          <p:cNvPr id="34" name="Group 33">
            <a:extLst>
              <a:ext uri="{FF2B5EF4-FFF2-40B4-BE49-F238E27FC236}">
                <a16:creationId xmlns:a16="http://schemas.microsoft.com/office/drawing/2014/main" id="{E050C3DC-5453-854E-82F2-1D6FDE6B3CC0}"/>
              </a:ext>
            </a:extLst>
          </p:cNvPr>
          <p:cNvGrpSpPr/>
          <p:nvPr/>
        </p:nvGrpSpPr>
        <p:grpSpPr>
          <a:xfrm>
            <a:off x="359917" y="968587"/>
            <a:ext cx="3802511" cy="3773275"/>
            <a:chOff x="359918" y="968588"/>
            <a:chExt cx="3645154" cy="3617128"/>
          </a:xfrm>
        </p:grpSpPr>
        <p:pic>
          <p:nvPicPr>
            <p:cNvPr id="29" name="Picture 28">
              <a:extLst>
                <a:ext uri="{FF2B5EF4-FFF2-40B4-BE49-F238E27FC236}">
                  <a16:creationId xmlns:a16="http://schemas.microsoft.com/office/drawing/2014/main" id="{6A716CF9-F1D9-1F4C-9644-60443D32D7CF}"/>
                </a:ext>
              </a:extLst>
            </p:cNvPr>
            <p:cNvPicPr>
              <a:picLocks noChangeAspect="1"/>
            </p:cNvPicPr>
            <p:nvPr/>
          </p:nvPicPr>
          <p:blipFill>
            <a:blip r:embed="rId6"/>
            <a:stretch>
              <a:fillRect/>
            </a:stretch>
          </p:blipFill>
          <p:spPr>
            <a:xfrm>
              <a:off x="359918" y="968588"/>
              <a:ext cx="3645154" cy="1099135"/>
            </a:xfrm>
            <a:prstGeom prst="rect">
              <a:avLst/>
            </a:prstGeom>
          </p:spPr>
        </p:pic>
        <p:pic>
          <p:nvPicPr>
            <p:cNvPr id="31" name="Picture 30">
              <a:extLst>
                <a:ext uri="{FF2B5EF4-FFF2-40B4-BE49-F238E27FC236}">
                  <a16:creationId xmlns:a16="http://schemas.microsoft.com/office/drawing/2014/main" id="{CBCB0BC8-0FB0-8044-B8E0-A6C54CBA3E37}"/>
                </a:ext>
              </a:extLst>
            </p:cNvPr>
            <p:cNvPicPr>
              <a:picLocks noChangeAspect="1"/>
            </p:cNvPicPr>
            <p:nvPr/>
          </p:nvPicPr>
          <p:blipFill>
            <a:blip r:embed="rId7"/>
            <a:stretch>
              <a:fillRect/>
            </a:stretch>
          </p:blipFill>
          <p:spPr>
            <a:xfrm>
              <a:off x="359918" y="1996573"/>
              <a:ext cx="3548611" cy="459232"/>
            </a:xfrm>
            <a:prstGeom prst="rect">
              <a:avLst/>
            </a:prstGeom>
          </p:spPr>
        </p:pic>
        <p:pic>
          <p:nvPicPr>
            <p:cNvPr id="33" name="Picture 32">
              <a:extLst>
                <a:ext uri="{FF2B5EF4-FFF2-40B4-BE49-F238E27FC236}">
                  <a16:creationId xmlns:a16="http://schemas.microsoft.com/office/drawing/2014/main" id="{0179F765-43B3-F94E-8979-8BBBFA1D3C76}"/>
                </a:ext>
              </a:extLst>
            </p:cNvPr>
            <p:cNvPicPr>
              <a:picLocks noChangeAspect="1"/>
            </p:cNvPicPr>
            <p:nvPr/>
          </p:nvPicPr>
          <p:blipFill>
            <a:blip r:embed="rId8"/>
            <a:stretch>
              <a:fillRect/>
            </a:stretch>
          </p:blipFill>
          <p:spPr>
            <a:xfrm>
              <a:off x="359918" y="2455805"/>
              <a:ext cx="3600275" cy="2129911"/>
            </a:xfrm>
            <a:prstGeom prst="rect">
              <a:avLst/>
            </a:prstGeom>
          </p:spPr>
        </p:pic>
      </p:grpSp>
    </p:spTree>
    <p:extLst>
      <p:ext uri="{BB962C8B-B14F-4D97-AF65-F5344CB8AC3E}">
        <p14:creationId xmlns:p14="http://schemas.microsoft.com/office/powerpoint/2010/main" val="3213337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5F1ECC-D005-D647-99AD-0A3E1E406D8C}"/>
              </a:ext>
            </a:extLst>
          </p:cNvPr>
          <p:cNvSpPr>
            <a:spLocks noGrp="1"/>
          </p:cNvSpPr>
          <p:nvPr>
            <p:ph type="sldNum" sz="quarter" idx="4"/>
          </p:nvPr>
        </p:nvSpPr>
        <p:spPr/>
        <p:txBody>
          <a:bodyPr/>
          <a:lstStyle/>
          <a:p>
            <a:fld id="{CF7A681D-9A53-0F41-890B-1BA01E4644AD}" type="slidenum">
              <a:rPr lang="en-US" smtClean="0"/>
              <a:pPr/>
              <a:t>14</a:t>
            </a:fld>
            <a:endParaRPr lang="en-US"/>
          </a:p>
        </p:txBody>
      </p:sp>
      <p:pic>
        <p:nvPicPr>
          <p:cNvPr id="6" name="Picture 5">
            <a:extLst>
              <a:ext uri="{FF2B5EF4-FFF2-40B4-BE49-F238E27FC236}">
                <a16:creationId xmlns:a16="http://schemas.microsoft.com/office/drawing/2014/main" id="{EED13A49-926C-7B4C-A89C-117EFC291298}"/>
              </a:ext>
            </a:extLst>
          </p:cNvPr>
          <p:cNvPicPr>
            <a:picLocks noChangeAspect="1"/>
          </p:cNvPicPr>
          <p:nvPr/>
        </p:nvPicPr>
        <p:blipFill>
          <a:blip r:embed="rId2"/>
          <a:stretch>
            <a:fillRect/>
          </a:stretch>
        </p:blipFill>
        <p:spPr>
          <a:xfrm>
            <a:off x="170292" y="0"/>
            <a:ext cx="8803416" cy="5143500"/>
          </a:xfrm>
          <a:prstGeom prst="rect">
            <a:avLst/>
          </a:prstGeom>
        </p:spPr>
      </p:pic>
    </p:spTree>
    <p:extLst>
      <p:ext uri="{BB962C8B-B14F-4D97-AF65-F5344CB8AC3E}">
        <p14:creationId xmlns:p14="http://schemas.microsoft.com/office/powerpoint/2010/main" val="58267832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149</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150</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devin.incerti@gmail.com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Appendix – Building a model with </a:t>
            </a:r>
            <a:r>
              <a:rPr lang="en-US" dirty="0" err="1">
                <a:solidFill>
                  <a:schemeClr val="accent2"/>
                </a:solidFill>
                <a:latin typeface="Lucida Console" panose="020B0609040504020204" pitchFamily="49" charset="0"/>
              </a:rPr>
              <a:t>hesim</a:t>
            </a:r>
            <a:endParaRPr lang="en-US" dirty="0"/>
          </a:p>
        </p:txBody>
      </p:sp>
    </p:spTree>
    <p:extLst>
      <p:ext uri="{BB962C8B-B14F-4D97-AF65-F5344CB8AC3E}">
        <p14:creationId xmlns:p14="http://schemas.microsoft.com/office/powerpoint/2010/main" val="222966429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153</a:t>
            </a:fld>
            <a:endParaRPr lang="en-US"/>
          </a:p>
        </p:txBody>
      </p:sp>
    </p:spTree>
    <p:extLst>
      <p:ext uri="{BB962C8B-B14F-4D97-AF65-F5344CB8AC3E}">
        <p14:creationId xmlns:p14="http://schemas.microsoft.com/office/powerpoint/2010/main" val="30329073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154</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155</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156</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157</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158</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1085850" y="1786269"/>
            <a:ext cx="6964740" cy="2154716"/>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3058020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a:t>
            </a:r>
            <a:r>
              <a:rPr lang="en-US" sz="3200" dirty="0" err="1">
                <a:latin typeface="Menlo" panose="020B0609030804020204" pitchFamily="49" charset="0"/>
                <a:ea typeface="Menlo" panose="020B0609030804020204" pitchFamily="49" charset="0"/>
                <a:cs typeface="Menlo" panose="020B0609030804020204" pitchFamily="49" charset="0"/>
              </a:rPr>
              <a:t>heemod</a:t>
            </a:r>
            <a:r>
              <a:rPr lang="en-US" sz="3200" dirty="0">
                <a:latin typeface="Menlo" panose="020B0609030804020204" pitchFamily="49" charset="0"/>
                <a:ea typeface="Menlo" panose="020B0609030804020204" pitchFamily="49" charset="0"/>
                <a:cs typeface="Menlo" panose="020B0609030804020204" pitchFamily="49" charset="0"/>
              </a:rPr>
              <a:t>     </a:t>
            </a:r>
            <a:r>
              <a:rPr lang="en-US" sz="3200" dirty="0" err="1">
                <a:latin typeface="Menlo" panose="020B0609030804020204" pitchFamily="49" charset="0"/>
                <a:ea typeface="Menlo" panose="020B0609030804020204" pitchFamily="49" charset="0"/>
                <a:cs typeface="Menlo" panose="020B0609030804020204" pitchFamily="49" charset="0"/>
              </a:rPr>
              <a:t>hesim</a:t>
            </a:r>
            <a:r>
              <a:rPr lang="en-US" sz="3200" dirty="0">
                <a:latin typeface="Menlo" panose="020B0609030804020204" pitchFamily="49" charset="0"/>
                <a:ea typeface="Menlo" panose="020B0609030804020204" pitchFamily="49" charset="0"/>
                <a:cs typeface="Menlo" panose="020B0609030804020204" pitchFamily="49" charset="0"/>
              </a:rPr>
              <a:t>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3061538" y="1143000"/>
            <a:ext cx="2913166" cy="2243138"/>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1548807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Free to use (open source, user developed packages that are transparent) </a:t>
            </a:r>
          </a:p>
          <a:p>
            <a:r>
              <a:rPr lang="en-US" dirty="0"/>
              <a:t>Very good for data management, statistical analysis, and visualization</a:t>
            </a:r>
          </a:p>
          <a:p>
            <a:r>
              <a:rPr lang="en-US" dirty="0"/>
              <a:t>Scripts contain all steps to perform an analysis </a:t>
            </a:r>
          </a:p>
          <a:p>
            <a:r>
              <a:rPr lang="en-US" dirty="0"/>
              <a:t>CEA models can be coded from ‘scratch’ using base R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3537820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20</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Summary of model types</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24</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3157622863"/>
              </p:ext>
            </p:extLst>
          </p:nvPr>
        </p:nvGraphicFramePr>
        <p:xfrm>
          <a:off x="457200" y="1006430"/>
          <a:ext cx="8358555" cy="3104606"/>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rowSpan="3">
                  <a:txBody>
                    <a:bodyPr/>
                    <a:lstStyle/>
                    <a:p>
                      <a:r>
                        <a:rPr lang="en-US" sz="1200" dirty="0"/>
                        <a:t>State transition models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rowSpan="2">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solidFill>
                            <a:schemeClr val="accent3"/>
                          </a:solidFill>
                        </a:rPr>
                        <a:t>time-inhomogeneous Markov models</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85000"/>
                            </a:schemeClr>
                          </a:solidFill>
                        </a:rPr>
                        <a:t>cohort </a:t>
                      </a:r>
                      <a:r>
                        <a:rPr lang="en-US" sz="1200" kern="1200" dirty="0">
                          <a:solidFill>
                            <a:schemeClr val="bg1">
                              <a:lumMod val="85000"/>
                            </a:schemeClr>
                          </a:solidFill>
                          <a:latin typeface="+mn-lt"/>
                          <a:ea typeface="+mn-ea"/>
                          <a:cs typeface="+mn-cs"/>
                        </a:rPr>
                        <a:t>continuous time state transition models </a:t>
                      </a:r>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accent3"/>
                          </a:solidFill>
                          <a:latin typeface="+mn-lt"/>
                          <a:ea typeface="+mn-ea"/>
                          <a:cs typeface="+mn-cs"/>
                        </a:rPr>
                        <a:t>individual-level continuous time state transition models (</a:t>
                      </a:r>
                      <a:r>
                        <a:rPr lang="en-US" sz="1200" kern="1200" dirty="0" err="1">
                          <a:solidFill>
                            <a:schemeClr val="accent3"/>
                          </a:solidFill>
                          <a:latin typeface="+mn-lt"/>
                          <a:ea typeface="+mn-ea"/>
                          <a:cs typeface="+mn-cs"/>
                        </a:rPr>
                        <a:t>iCTSTM</a:t>
                      </a:r>
                      <a:r>
                        <a:rPr lang="en-US" sz="1200" kern="1200" dirty="0">
                          <a:solidFill>
                            <a:schemeClr val="accent3"/>
                          </a:solidFill>
                          <a:latin typeface="+mn-lt"/>
                          <a:ea typeface="+mn-ea"/>
                          <a:cs typeface="+mn-cs"/>
                        </a:rPr>
                        <a: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500743">
                <a:tc gridSpan="2">
                  <a:txBody>
                    <a:bodyPr/>
                    <a:lstStyle/>
                    <a:p>
                      <a:pPr marL="0" algn="l" defTabSz="457200" rtl="0" eaLnBrk="1" latinLnBrk="0" hangingPunct="1"/>
                      <a:r>
                        <a:rPr lang="en-US" sz="1200" kern="1200" dirty="0">
                          <a:solidFill>
                            <a:schemeClr val="dk1"/>
                          </a:solidFill>
                          <a:latin typeface="+mn-lt"/>
                          <a:ea typeface="+mn-ea"/>
                          <a:cs typeface="+mn-cs"/>
                        </a:rPr>
                        <a:t>Partitioned survival model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Cohort</a:t>
                      </a:r>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dirty="0">
                          <a:solidFill>
                            <a:schemeClr val="accent3"/>
                          </a:solidFill>
                        </a:rPr>
                        <a: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0430622"/>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p:txBody>
      </p:sp>
    </p:spTree>
    <p:extLst>
      <p:ext uri="{BB962C8B-B14F-4D97-AF65-F5344CB8AC3E}">
        <p14:creationId xmlns:p14="http://schemas.microsoft.com/office/powerpoint/2010/main" val="2111262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26</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1874597788"/>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spTree>
    <p:extLst>
      <p:ext uri="{BB962C8B-B14F-4D97-AF65-F5344CB8AC3E}">
        <p14:creationId xmlns:p14="http://schemas.microsoft.com/office/powerpoint/2010/main" val="1302517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2B2F8-FCB1-E342-B1C0-88EBFF6651BC}"/>
              </a:ext>
            </a:extLst>
          </p:cNvPr>
          <p:cNvSpPr>
            <a:spLocks noGrp="1"/>
          </p:cNvSpPr>
          <p:nvPr>
            <p:ph type="title"/>
          </p:nvPr>
        </p:nvSpPr>
        <p:spPr/>
        <p:txBody>
          <a:bodyPr/>
          <a:lstStyle/>
          <a:p>
            <a:r>
              <a:rPr lang="en-US" dirty="0"/>
              <a:t>SOC</a:t>
            </a:r>
          </a:p>
        </p:txBody>
      </p:sp>
      <p:sp>
        <p:nvSpPr>
          <p:cNvPr id="3" name="Slide Number Placeholder 2">
            <a:extLst>
              <a:ext uri="{FF2B5EF4-FFF2-40B4-BE49-F238E27FC236}">
                <a16:creationId xmlns:a16="http://schemas.microsoft.com/office/drawing/2014/main" id="{94B5457A-43B4-B149-ACD2-BF72BD63E0C8}"/>
              </a:ext>
            </a:extLst>
          </p:cNvPr>
          <p:cNvSpPr>
            <a:spLocks noGrp="1"/>
          </p:cNvSpPr>
          <p:nvPr>
            <p:ph type="sldNum" sz="quarter" idx="4"/>
          </p:nvPr>
        </p:nvSpPr>
        <p:spPr/>
        <p:txBody>
          <a:bodyPr/>
          <a:lstStyle/>
          <a:p>
            <a:fld id="{CF7A681D-9A53-0F41-890B-1BA01E4644AD}" type="slidenum">
              <a:rPr lang="en-US" smtClean="0"/>
              <a:pPr/>
              <a:t>28</a:t>
            </a:fld>
            <a:endParaRPr lang="en-US"/>
          </a:p>
        </p:txBody>
      </p:sp>
      <p:pic>
        <p:nvPicPr>
          <p:cNvPr id="5" name="Picture 4">
            <a:extLst>
              <a:ext uri="{FF2B5EF4-FFF2-40B4-BE49-F238E27FC236}">
                <a16:creationId xmlns:a16="http://schemas.microsoft.com/office/drawing/2014/main" id="{27240C86-E657-AE46-9277-1F64D8F7154B}"/>
              </a:ext>
            </a:extLst>
          </p:cNvPr>
          <p:cNvPicPr>
            <a:picLocks noChangeAspect="1"/>
          </p:cNvPicPr>
          <p:nvPr/>
        </p:nvPicPr>
        <p:blipFill>
          <a:blip r:embed="rId2"/>
          <a:stretch>
            <a:fillRect/>
          </a:stretch>
        </p:blipFill>
        <p:spPr>
          <a:xfrm>
            <a:off x="457200" y="1031187"/>
            <a:ext cx="8415337" cy="3216784"/>
          </a:xfrm>
          <a:prstGeom prst="rect">
            <a:avLst/>
          </a:prstGeom>
        </p:spPr>
      </p:pic>
    </p:spTree>
    <p:extLst>
      <p:ext uri="{BB962C8B-B14F-4D97-AF65-F5344CB8AC3E}">
        <p14:creationId xmlns:p14="http://schemas.microsoft.com/office/powerpoint/2010/main" val="974619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a:t>
            </a:r>
          </a:p>
          <a:p>
            <a:r>
              <a:rPr lang="en-US" dirty="0"/>
              <a:t>Semi-Markov multi-state model</a:t>
            </a:r>
          </a:p>
          <a:p>
            <a:r>
              <a:rPr lang="en-US" dirty="0"/>
              <a:t>Partitioned-survival model</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16065350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29</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a:t>
            </a:r>
            <a:r>
              <a:rPr lang="en-US" sz="1100" dirty="0">
                <a:solidFill>
                  <a:schemeClr val="accent6"/>
                </a:solidFill>
                <a:latin typeface="Lucida Console" panose="020B0609040504020204" pitchFamily="49" charset="0"/>
              </a:rPr>
              <a:t># constant probability of dying when Healthy (all-cause mortality)</a:t>
            </a:r>
          </a:p>
          <a:p>
            <a:r>
              <a:rPr lang="en-US" sz="1100" dirty="0">
                <a:latin typeface="Lucida Console" panose="020B0609040504020204" pitchFamily="49" charset="0"/>
              </a:rPr>
              <a:t>p_hs1 &lt;- 0.15 		</a:t>
            </a:r>
            <a:r>
              <a:rPr lang="en-US" sz="1100" dirty="0">
                <a:solidFill>
                  <a:schemeClr val="accent6"/>
                </a:solidFill>
                <a:latin typeface="Lucida Console" panose="020B0609040504020204" pitchFamily="49" charset="0"/>
              </a:rPr>
              <a:t># probability of becoming Sick when Healthy</a:t>
            </a:r>
          </a:p>
          <a:p>
            <a:r>
              <a:rPr lang="en-US" sz="1100" dirty="0">
                <a:latin typeface="Lucida Console" panose="020B0609040504020204" pitchFamily="49" charset="0"/>
              </a:rPr>
              <a:t>p_s1h &lt;- 0.5 		</a:t>
            </a:r>
            <a:r>
              <a:rPr lang="en-US" sz="1100" dirty="0">
                <a:solidFill>
                  <a:schemeClr val="accent6"/>
                </a:solidFill>
                <a:latin typeface="Lucida Console" panose="020B0609040504020204" pitchFamily="49" charset="0"/>
              </a:rPr>
              <a:t># probability of becoming Healthy when Sick</a:t>
            </a:r>
          </a:p>
          <a:p>
            <a:r>
              <a:rPr lang="en-US" sz="1100" dirty="0">
                <a:latin typeface="Lucida Console" panose="020B0609040504020204" pitchFamily="49" charset="0"/>
              </a:rPr>
              <a:t>p_s1s2 &lt;- 0.105 		</a:t>
            </a:r>
            <a:r>
              <a:rPr lang="en-US" sz="1100" dirty="0">
                <a:solidFill>
                  <a:schemeClr val="accent6"/>
                </a:solidFill>
                <a:latin typeface="Lucida Console" panose="020B0609040504020204" pitchFamily="49" charset="0"/>
              </a:rPr>
              <a:t># probability of becoming Sicker when Sick</a:t>
            </a:r>
          </a:p>
          <a:p>
            <a:r>
              <a:rPr lang="en-US" sz="1100" dirty="0">
                <a:latin typeface="Lucida Console" panose="020B0609040504020204" pitchFamily="49" charset="0"/>
              </a:rPr>
              <a:t>p_s1d &lt;- 0.006 		</a:t>
            </a:r>
            <a:r>
              <a:rPr lang="en-US" sz="1100" dirty="0">
                <a:solidFill>
                  <a:schemeClr val="accent6"/>
                </a:solidFill>
                <a:latin typeface="Lucida Console" panose="020B0609040504020204" pitchFamily="49" charset="0"/>
              </a:rPr>
              <a:t># constant probability of dying when Sick</a:t>
            </a:r>
          </a:p>
          <a:p>
            <a:r>
              <a:rPr lang="en-US" sz="1100" dirty="0">
                <a:latin typeface="Lucida Console" panose="020B0609040504020204" pitchFamily="49" charset="0"/>
              </a:rPr>
              <a:t>p_s2d &lt;- 0.02 		</a:t>
            </a:r>
            <a:r>
              <a:rPr lang="en-US" sz="1100" dirty="0">
                <a:solidFill>
                  <a:schemeClr val="accent6"/>
                </a:solidFill>
                <a:latin typeface="Lucida Console" panose="020B0609040504020204" pitchFamily="49" charset="0"/>
              </a:rPr>
              <a:t>#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 – p_s1d</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0.389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938460"/>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p_new</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4077781"/>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0.8784 0.1200 0.000 0.0016</a:t>
            </a:r>
          </a:p>
          <a:p>
            <a:r>
              <a:rPr lang="en-US" sz="1100" dirty="0">
                <a:latin typeface="Lucida Console" panose="020B0609040504020204" pitchFamily="49" charset="0"/>
              </a:rPr>
              <a:t>S1 0.5000 0.4112 0.084 0.0048</a:t>
            </a:r>
          </a:p>
          <a:p>
            <a:r>
              <a:rPr lang="en-US" sz="1100" dirty="0">
                <a:latin typeface="Lucida Console" panose="020B0609040504020204" pitchFamily="49" charset="0"/>
              </a:rPr>
              <a:t>S2 0.0000 0.0000 0.984 0.0160</a:t>
            </a:r>
          </a:p>
          <a:p>
            <a:r>
              <a:rPr lang="en-US" sz="1100" dirty="0">
                <a:latin typeface="Lucida Console" panose="020B0609040504020204" pitchFamily="49" charset="0"/>
              </a:rPr>
              <a:t>D  0.0000 0.0000 0.000 1.0000</a:t>
            </a:r>
          </a:p>
        </p:txBody>
      </p:sp>
      <p:sp>
        <p:nvSpPr>
          <p:cNvPr id="7" name="Rectangle 6">
            <a:extLst>
              <a:ext uri="{FF2B5EF4-FFF2-40B4-BE49-F238E27FC236}">
                <a16:creationId xmlns:a16="http://schemas.microsoft.com/office/drawing/2014/main" id="{80EBC6AE-A7B9-884A-96E5-36378093EC88}"/>
              </a:ext>
            </a:extLst>
          </p:cNvPr>
          <p:cNvSpPr/>
          <p:nvPr/>
        </p:nvSpPr>
        <p:spPr>
          <a:xfrm>
            <a:off x="4168528" y="989112"/>
            <a:ext cx="3526441" cy="415498"/>
          </a:xfrm>
          <a:prstGeom prst="rect">
            <a:avLst/>
          </a:prstGeom>
        </p:spPr>
        <p:txBody>
          <a:bodyPr wrap="square">
            <a:spAutoFit/>
          </a:bodyPr>
          <a:lstStyle/>
          <a:p>
            <a:r>
              <a:rPr lang="en-US" sz="1000" dirty="0">
                <a:solidFill>
                  <a:srgbClr val="07215B"/>
                </a:solidFill>
                <a:latin typeface="Lucida Console" panose="020B0609040504020204" pitchFamily="49" charset="0"/>
              </a:rPr>
              <a:t>p </a:t>
            </a:r>
            <a:r>
              <a:rPr lang="en-US" sz="1050" dirty="0">
                <a:solidFill>
                  <a:srgbClr val="07215B"/>
                </a:solidFill>
              </a:rPr>
              <a:t>       Transition probability matrix SOC</a:t>
            </a:r>
          </a:p>
          <a:p>
            <a:r>
              <a:rPr lang="en-US" sz="1000" dirty="0" err="1">
                <a:solidFill>
                  <a:srgbClr val="07215B"/>
                </a:solidFill>
                <a:latin typeface="Lucida Console" panose="020B0609040504020204" pitchFamily="49" charset="0"/>
              </a:rPr>
              <a:t>rr</a:t>
            </a:r>
            <a:r>
              <a:rPr lang="en-US" sz="1000" dirty="0">
                <a:solidFill>
                  <a:srgbClr val="07215B"/>
                </a:solidFill>
                <a:latin typeface="Lucida Console" panose="020B0609040504020204" pitchFamily="49" charset="0"/>
              </a:rPr>
              <a:t> </a:t>
            </a:r>
            <a:r>
              <a:rPr lang="en-US" sz="1050" dirty="0">
                <a:solidFill>
                  <a:srgbClr val="07215B"/>
                </a:solidFill>
              </a:rPr>
              <a:t>     Relative risk with new treatment (default is 0.8)</a:t>
            </a:r>
            <a:endParaRPr lang="en-US" sz="1050" dirty="0">
              <a:solidFill>
                <a:srgbClr val="07215B"/>
              </a:solidFill>
              <a:latin typeface="Helvetica"/>
            </a:endParaRP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1" y="1143000"/>
            <a:ext cx="3685032" cy="769441"/>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2E6FBB"/>
                </a:solidFill>
                <a:latin typeface="Lucida Console" panose="020B0609040504020204" pitchFamily="49" charset="0"/>
              </a:rPr>
              <a:t>costs_medical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x_init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0.18555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722724"/>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a:t>
            </a:r>
            <a:r>
              <a:rPr lang="en-US" sz="1100" dirty="0">
                <a:solidFill>
                  <a:schemeClr val="accent6"/>
                </a:solidFill>
                <a:latin typeface="Lucida Console" panose="020B0609040504020204" pitchFamily="49" charset="0"/>
              </a:rPr>
              <a:t>#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a:t>
            </a:r>
            <a:r>
              <a:rPr lang="en-US" sz="1100" dirty="0">
                <a:solidFill>
                  <a:schemeClr val="accent6"/>
                </a:solidFill>
                <a:latin typeface="Lucida Console" panose="020B0609040504020204" pitchFamily="49" charset="0"/>
              </a:rPr>
              <a:t>#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a:t>
            </a:r>
            <a:r>
              <a:rPr lang="en-US" sz="1100" dirty="0">
                <a:solidFill>
                  <a:schemeClr val="accent6"/>
                </a:solidFill>
                <a:latin typeface="Lucida Console" panose="020B0609040504020204" pitchFamily="49" charset="0"/>
              </a:rPr>
              <a:t>#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a:t>
            </a:r>
            <a:r>
              <a:rPr lang="en-US" sz="1100" dirty="0">
                <a:solidFill>
                  <a:schemeClr val="accent6"/>
                </a:solidFill>
                <a:latin typeface="Lucida Console" panose="020B0609040504020204" pitchFamily="49" charset="0"/>
              </a:rPr>
              <a:t>#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a:t>
            </a:r>
            <a:r>
              <a:rPr lang="en-US" sz="1100" dirty="0">
                <a:solidFill>
                  <a:schemeClr val="accent6"/>
                </a:solidFill>
                <a:latin typeface="Lucida Console" panose="020B0609040504020204" pitchFamily="49" charset="0"/>
              </a:rPr>
              <a:t>#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D6D11496-B587-2443-9561-E94B203EFA23}"/>
              </a:ext>
            </a:extLst>
          </p:cNvPr>
          <p:cNvSpPr/>
          <p:nvPr/>
        </p:nvSpPr>
        <p:spPr>
          <a:xfrm>
            <a:off x="2631472" y="942645"/>
            <a:ext cx="6354515" cy="584775"/>
          </a:xfrm>
          <a:prstGeom prst="rect">
            <a:avLst/>
          </a:prstGeom>
        </p:spPr>
        <p:txBody>
          <a:bodyPr wrap="square">
            <a:spAutoFit/>
          </a:bodyPr>
          <a:lstStyle/>
          <a:p>
            <a:r>
              <a:rPr lang="en-US" sz="1000" dirty="0">
                <a:solidFill>
                  <a:srgbClr val="07215B"/>
                </a:solidFill>
                <a:latin typeface="Lucida Console" panose="020B0609040504020204" pitchFamily="49" charset="0"/>
              </a:rPr>
              <a:t>x0 </a:t>
            </a:r>
            <a:r>
              <a:rPr lang="en-US" sz="1050" dirty="0">
                <a:solidFill>
                  <a:srgbClr val="07215B"/>
                </a:solidFill>
              </a:rPr>
              <a:t>               The state vector at model cycle 0 (i.e., the initial state vector)</a:t>
            </a:r>
          </a:p>
          <a:p>
            <a:r>
              <a:rPr lang="en-US" sz="1000" dirty="0">
                <a:solidFill>
                  <a:srgbClr val="07215B"/>
                </a:solidFill>
                <a:latin typeface="Lucida Console" panose="020B0609040504020204" pitchFamily="49" charset="0"/>
              </a:rPr>
              <a:t>p </a:t>
            </a:r>
            <a:r>
              <a:rPr lang="en-US" sz="1050" dirty="0">
                <a:solidFill>
                  <a:srgbClr val="07215B"/>
                </a:solidFill>
              </a:rPr>
              <a:t>                 The transition probability matrix</a:t>
            </a:r>
            <a:endParaRPr lang="en-US" sz="1050" dirty="0">
              <a:solidFill>
                <a:srgbClr val="07215B"/>
              </a:solidFill>
              <a:latin typeface="Helvetica"/>
            </a:endParaRPr>
          </a:p>
          <a:p>
            <a:r>
              <a:rPr lang="en-US" sz="1000" dirty="0" err="1">
                <a:solidFill>
                  <a:srgbClr val="07215B"/>
                </a:solidFill>
                <a:latin typeface="Lucida Console" panose="020B0609040504020204" pitchFamily="49" charset="0"/>
              </a:rPr>
              <a:t>n_cycles</a:t>
            </a:r>
            <a:r>
              <a:rPr lang="en-US" sz="1000" dirty="0">
                <a:solidFill>
                  <a:srgbClr val="07215B"/>
                </a:solidFill>
                <a:latin typeface="Lucida Console" panose="020B0609040504020204" pitchFamily="49" charset="0"/>
              </a:rPr>
              <a:t> </a:t>
            </a:r>
            <a:r>
              <a:rPr lang="en-US" sz="1050" dirty="0">
                <a:solidFill>
                  <a:srgbClr val="07215B"/>
                </a:solidFill>
              </a:rPr>
              <a:t>   The number of model cycles. (Default is 85)</a:t>
            </a:r>
          </a:p>
        </p:txBody>
      </p:sp>
    </p:spTree>
    <p:extLst>
      <p:ext uri="{BB962C8B-B14F-4D97-AF65-F5344CB8AC3E}">
        <p14:creationId xmlns:p14="http://schemas.microsoft.com/office/powerpoint/2010/main" val="24212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35</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2  0.7941040 0.18555000 0.01575000 0.004596000</a:t>
            </a:r>
          </a:p>
          <a:p>
            <a:r>
              <a:rPr lang="en-US" sz="1100" dirty="0">
                <a:latin typeface="Lucida Console" panose="020B0609040504020204" pitchFamily="49" charset="0"/>
              </a:rPr>
              <a:t>3  0.7661752 0.19129455 0.03491775 0.007612508</a:t>
            </a:r>
          </a:p>
          <a:p>
            <a:r>
              <a:rPr lang="en-US" sz="1100" dirty="0">
                <a:latin typeface="Lucida Console" panose="020B0609040504020204" pitchFamily="49" charset="0"/>
              </a:rPr>
              <a:t>4  0.7453638 0.18933986 0.05430532 0.010990981</a:t>
            </a:r>
          </a:p>
          <a:p>
            <a:r>
              <a:rPr lang="en-US" sz="1100" dirty="0">
                <a:latin typeface="Lucida Console" panose="020B0609040504020204" pitchFamily="49" charset="0"/>
              </a:rPr>
              <a:t>5  0.7267385 0.18545778 0.07309990 0.014703854</a:t>
            </a:r>
          </a:p>
          <a:p>
            <a:r>
              <a:rPr lang="en-US" sz="1100" dirty="0">
                <a:latin typeface="Lucida Console" panose="020B0609040504020204" pitchFamily="49" charset="0"/>
              </a:rPr>
              <a:t>6  0.7090031 0.18115385 0.09111097 0.018732076</a:t>
            </a:r>
          </a:p>
          <a:p>
            <a:r>
              <a:rPr lang="en-US" sz="1100" dirty="0">
                <a:latin typeface="Lucida Console" panose="020B0609040504020204" pitchFamily="49" charset="0"/>
              </a:rPr>
              <a:t>7  0.6918116 0.17681931 0.10830990 0.023059224</a:t>
            </a:r>
          </a:p>
          <a:p>
            <a:r>
              <a:rPr lang="en-US" sz="1100" dirty="0">
                <a:latin typeface="Lucida Console" panose="020B0609040504020204" pitchFamily="49" charset="0"/>
              </a:rPr>
              <a:t>8  0.6750659 0.17255445 0.12470973 0.027669961</a:t>
            </a:r>
          </a:p>
          <a:p>
            <a:r>
              <a:rPr lang="en-US" sz="1100" dirty="0">
                <a:latin typeface="Lucida Console" panose="020B0609040504020204" pitchFamily="49" charset="0"/>
              </a:rPr>
              <a:t>9  0.6587331 0.16838356 0.14033376 0.032549614</a:t>
            </a:r>
          </a:p>
          <a:p>
            <a:r>
              <a:rPr lang="en-US" sz="1100" dirty="0">
                <a:latin typeface="Lucida Console" panose="020B0609040504020204" pitchFamily="49" charset="0"/>
              </a:rPr>
              <a:t>---</a:t>
            </a:r>
          </a:p>
          <a:p>
            <a:r>
              <a:rPr lang="en-US" sz="1100" dirty="0">
                <a:latin typeface="Lucida Console" panose="020B0609040504020204" pitchFamily="49" charset="0"/>
              </a:rPr>
              <a:t>79 0.1186504 0.03032935 0.29995426 0.551065992</a:t>
            </a:r>
          </a:p>
          <a:p>
            <a:r>
              <a:rPr lang="en-US" sz="1100" dirty="0">
                <a:latin typeface="Lucida Console" panose="020B0609040504020204" pitchFamily="49" charset="0"/>
              </a:rPr>
              <a:t>80 0.1157802 0.02959568 0.29713976 0.557484354</a:t>
            </a:r>
          </a:p>
          <a:p>
            <a:r>
              <a:rPr lang="en-US" sz="1100" dirty="0">
                <a:latin typeface="Lucida Console" panose="020B0609040504020204" pitchFamily="49" charset="0"/>
              </a:rPr>
              <a:t>81 0.1129795 0.02887975 0.29430451 0.563836283</a:t>
            </a:r>
          </a:p>
          <a:p>
            <a:r>
              <a:rPr lang="en-US" sz="1100" dirty="0">
                <a:latin typeface="Lucida Console" panose="020B0609040504020204" pitchFamily="49" charset="0"/>
              </a:rPr>
              <a:t>82 0.1102465 0.02818114 0.29145079 0.570121611</a:t>
            </a:r>
          </a:p>
          <a:p>
            <a:r>
              <a:rPr lang="en-US" sz="1100" dirty="0">
                <a:latin typeface="Lucida Console" panose="020B0609040504020204" pitchFamily="49" charset="0"/>
              </a:rPr>
              <a:t>83 0.1075796 0.02749943 0.28858079 0.576340207</a:t>
            </a:r>
          </a:p>
          <a:p>
            <a:r>
              <a:rPr lang="en-US" sz="1100" dirty="0">
                <a:latin typeface="Lucida Console" panose="020B0609040504020204" pitchFamily="49" charset="0"/>
              </a:rPr>
              <a:t>84 0.1049772 0.02683421 0.28569662 0.582491978</a:t>
            </a:r>
          </a:p>
          <a:p>
            <a:r>
              <a:rPr lang="en-US" sz="1100" dirty="0">
                <a:latin typeface="Lucida Console" panose="020B0609040504020204" pitchFamily="49" charset="0"/>
              </a:rPr>
              <a:t>85 0.1024378 0.02618509 0.28280028 0.588576870</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a:t>
            </a:r>
            <a:r>
              <a:rPr lang="en-US" sz="1100" b="1" dirty="0" err="1">
                <a:solidFill>
                  <a:srgbClr val="2E6FBB"/>
                </a:solidFill>
                <a:latin typeface="Lucida Console" panose="020B0609040504020204" pitchFamily="49" charset="0"/>
              </a:rPr>
              <a:t>so</a:t>
            </a:r>
            <a:r>
              <a:rPr lang="en-US" sz="1100" b="1" dirty="0" err="1">
                <a:solidFill>
                  <a:srgbClr val="0070C0"/>
                </a:solidFill>
                <a:latin typeface="Lucida Console" panose="020B0609040504020204" pitchFamily="49" charset="0"/>
              </a:rPr>
              <a:t>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1  0.8784000 0.12000000 0.00000000 0.001600000</a:t>
            </a:r>
          </a:p>
          <a:p>
            <a:r>
              <a:rPr lang="en-US" sz="1100" dirty="0">
                <a:latin typeface="Lucida Console" panose="020B0609040504020204" pitchFamily="49" charset="0"/>
              </a:rPr>
              <a:t>2  0.8315866 0.15475200 0.01008000 0.003581440</a:t>
            </a:r>
          </a:p>
          <a:p>
            <a:r>
              <a:rPr lang="en-US" sz="1100" dirty="0">
                <a:latin typeface="Lucida Console" panose="020B0609040504020204" pitchFamily="49" charset="0"/>
              </a:rPr>
              <a:t>3  0.8078416 0.16342441 0.02291789 0.005816068</a:t>
            </a:r>
          </a:p>
          <a:p>
            <a:r>
              <a:rPr lang="en-US" sz="1100" dirty="0">
                <a:latin typeface="Lucida Console" panose="020B0609040504020204" pitchFamily="49" charset="0"/>
              </a:rPr>
              <a:t>4  0.7913203 0.16414111 0.03627885 0.008259738</a:t>
            </a:r>
          </a:p>
          <a:p>
            <a:r>
              <a:rPr lang="en-US" sz="1100" dirty="0">
                <a:latin typeface="Lucida Console" panose="020B0609040504020204" pitchFamily="49" charset="0"/>
              </a:rPr>
              <a:t>5  0.7771663 0.16245326 0.04948624 0.010894190</a:t>
            </a:r>
          </a:p>
          <a:p>
            <a:r>
              <a:rPr lang="en-US" sz="1100" dirty="0">
                <a:latin typeface="Lucida Console" panose="020B0609040504020204" pitchFamily="49" charset="0"/>
              </a:rPr>
              <a:t>6  0.7638895 0.16006074 0.06234054 0.013709211</a:t>
            </a:r>
          </a:p>
          <a:p>
            <a:r>
              <a:rPr lang="en-US" sz="1100" dirty="0">
                <a:latin typeface="Lucida Console" panose="020B0609040504020204" pitchFamily="49" charset="0"/>
              </a:rPr>
              <a:t>7  0.7510309 0.15748372 0.07478819 0.016697175</a:t>
            </a:r>
          </a:p>
          <a:p>
            <a:r>
              <a:rPr lang="en-US" sz="1100" dirty="0">
                <a:latin typeface="Lucida Console" panose="020B0609040504020204" pitchFamily="49" charset="0"/>
              </a:rPr>
              <a:t>8  0.7384474 0.15488101 0.08682021 0.019851357</a:t>
            </a:r>
          </a:p>
          <a:p>
            <a:r>
              <a:rPr lang="en-US" sz="1100" dirty="0">
                <a:latin typeface="Lucida Console" panose="020B0609040504020204" pitchFamily="49" charset="0"/>
              </a:rPr>
              <a:t>9  0.7260927 0.15230076 0.09844109 0.023165425</a:t>
            </a:r>
          </a:p>
          <a:p>
            <a:r>
              <a:rPr lang="en-US" sz="1100" dirty="0">
                <a:latin typeface="Lucida Console" panose="020B0609040504020204" pitchFamily="49" charset="0"/>
              </a:rPr>
              <a:t>---</a:t>
            </a:r>
          </a:p>
          <a:p>
            <a:r>
              <a:rPr lang="en-US" sz="1100" dirty="0">
                <a:latin typeface="Lucida Console" panose="020B0609040504020204" pitchFamily="49" charset="0"/>
              </a:rPr>
              <a:t>79 0.2230518 0.04678750 0.31880122 0.411359506</a:t>
            </a:r>
          </a:p>
          <a:p>
            <a:r>
              <a:rPr lang="en-US" sz="1100" dirty="0">
                <a:latin typeface="Lucida Console" panose="020B0609040504020204" pitchFamily="49" charset="0"/>
              </a:rPr>
              <a:t>80 0.2193224 0.04600523 0.31763055 0.417041788</a:t>
            </a:r>
          </a:p>
          <a:p>
            <a:r>
              <a:rPr lang="en-US" sz="1100" dirty="0">
                <a:latin typeface="Lucida Console" panose="020B0609040504020204" pitchFamily="49" charset="0"/>
              </a:rPr>
              <a:t>81 0.2156554 0.04523604 0.31641290 0.422695618</a:t>
            </a:r>
          </a:p>
          <a:p>
            <a:r>
              <a:rPr lang="en-US" sz="1100" dirty="0">
                <a:latin typeface="Lucida Console" panose="020B0609040504020204" pitchFamily="49" charset="0"/>
              </a:rPr>
              <a:t>82 0.2120498 0.04447971 0.31515012 0.428320406</a:t>
            </a:r>
          </a:p>
          <a:p>
            <a:r>
              <a:rPr lang="en-US" sz="1100" dirty="0">
                <a:latin typeface="Lucida Console" panose="020B0609040504020204" pitchFamily="49" charset="0"/>
              </a:rPr>
              <a:t>83 0.2085044 0.04373603 0.31384402 0.433915590</a:t>
            </a:r>
          </a:p>
          <a:p>
            <a:r>
              <a:rPr lang="en-US" sz="1100" dirty="0">
                <a:latin typeface="Lucida Console" panose="020B0609040504020204" pitchFamily="49" charset="0"/>
              </a:rPr>
              <a:t>84 0.2050182 0.04300478 0.31249634 0.439480634</a:t>
            </a:r>
          </a:p>
          <a:p>
            <a:r>
              <a:rPr lang="en-US" sz="1100" dirty="0">
                <a:latin typeface="Lucida Console" panose="020B0609040504020204" pitchFamily="49" charset="0"/>
              </a:rPr>
              <a:t>85 0.2015904 0.04228575 0.31110880 0.445015028</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E3F9F9E7-E98E-564D-96A8-C05B23578187}"/>
              </a:ext>
            </a:extLst>
          </p:cNvPr>
          <p:cNvSpPr/>
          <p:nvPr/>
        </p:nvSpPr>
        <p:spPr>
          <a:xfrm>
            <a:off x="3430106" y="1276770"/>
            <a:ext cx="3856519" cy="561692"/>
          </a:xfrm>
          <a:prstGeom prst="rect">
            <a:avLst/>
          </a:prstGeom>
        </p:spPr>
        <p:txBody>
          <a:bodyPr wrap="square">
            <a:spAutoFit/>
          </a:bodyPr>
          <a:lstStyle/>
          <a:p>
            <a:r>
              <a:rPr lang="en-US" sz="900" dirty="0">
                <a:solidFill>
                  <a:srgbClr val="07215B"/>
                </a:solidFill>
                <a:latin typeface="Lucida Console" panose="020B0609040504020204" pitchFamily="49" charset="0"/>
              </a:rPr>
              <a:t>z </a:t>
            </a:r>
            <a:r>
              <a:rPr lang="en-US" sz="1000" dirty="0">
                <a:solidFill>
                  <a:srgbClr val="07215B"/>
                </a:solidFill>
                <a:latin typeface="Helvetica"/>
              </a:rPr>
              <a:t>   A numeric quantity</a:t>
            </a:r>
          </a:p>
          <a:p>
            <a:r>
              <a:rPr lang="en-US" sz="900" dirty="0" err="1">
                <a:solidFill>
                  <a:srgbClr val="07215B"/>
                </a:solidFill>
                <a:latin typeface="Lucida Console" panose="020B0609040504020204" pitchFamily="49" charset="0"/>
              </a:rPr>
              <a:t>dr</a:t>
            </a:r>
            <a:r>
              <a:rPr lang="en-US" sz="900" dirty="0">
                <a:solidFill>
                  <a:srgbClr val="07215B"/>
                </a:solidFill>
                <a:latin typeface="Lucida Console" panose="020B0609040504020204" pitchFamily="49" charset="0"/>
              </a:rPr>
              <a:t> </a:t>
            </a:r>
            <a:r>
              <a:rPr lang="en-US" sz="1000" dirty="0">
                <a:solidFill>
                  <a:srgbClr val="07215B"/>
                </a:solidFill>
                <a:latin typeface="Helvetica"/>
              </a:rPr>
              <a:t> Discount rate</a:t>
            </a:r>
          </a:p>
          <a:p>
            <a:r>
              <a:rPr lang="en-US" sz="900" dirty="0">
                <a:solidFill>
                  <a:srgbClr val="07215B"/>
                </a:solidFill>
                <a:latin typeface="Lucida Console" panose="020B0609040504020204" pitchFamily="49" charset="0"/>
              </a:rPr>
              <a:t>t </a:t>
            </a:r>
            <a:r>
              <a:rPr lang="en-US" sz="1000" dirty="0">
                <a:solidFill>
                  <a:srgbClr val="07215B"/>
                </a:solidFill>
                <a:latin typeface="Helvetica"/>
              </a:rPr>
              <a:t>   Vector of times to compute the present value</a:t>
            </a:r>
            <a:endParaRPr lang="en-US" sz="1000" dirty="0">
              <a:solidFill>
                <a:srgbClr val="07215B"/>
              </a:solidFill>
            </a:endParaRPr>
          </a:p>
        </p:txBody>
      </p:sp>
      <p:sp>
        <p:nvSpPr>
          <p:cNvPr id="7" name="Rectangle 6">
            <a:extLst>
              <a:ext uri="{FF2B5EF4-FFF2-40B4-BE49-F238E27FC236}">
                <a16:creationId xmlns:a16="http://schemas.microsoft.com/office/drawing/2014/main" id="{D567323B-94E9-E540-BAC5-F27454F42760}"/>
              </a:ext>
            </a:extLst>
          </p:cNvPr>
          <p:cNvSpPr/>
          <p:nvPr/>
        </p:nvSpPr>
        <p:spPr>
          <a:xfrm>
            <a:off x="457200" y="2936568"/>
            <a:ext cx="2775268"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pv</a:t>
            </a:r>
            <a:r>
              <a:rPr lang="en-US" sz="1100" dirty="0">
                <a:latin typeface="Lucida Console" panose="020B0609040504020204" pitchFamily="49" charset="0"/>
              </a:rPr>
              <a:t>(1000, </a:t>
            </a:r>
            <a:r>
              <a:rPr lang="en-US" sz="1100" dirty="0" err="1">
                <a:latin typeface="Lucida Console" panose="020B0609040504020204" pitchFamily="49" charset="0"/>
              </a:rPr>
              <a:t>dr</a:t>
            </a:r>
            <a:r>
              <a:rPr lang="en-US" sz="1100" dirty="0">
                <a:latin typeface="Lucida Console" panose="020B0609040504020204" pitchFamily="49" charset="0"/>
              </a:rPr>
              <a:t> = .03, t = 0:4)</a:t>
            </a:r>
          </a:p>
        </p:txBody>
      </p:sp>
      <p:sp>
        <p:nvSpPr>
          <p:cNvPr id="8" name="Rectangle 7">
            <a:extLst>
              <a:ext uri="{FF2B5EF4-FFF2-40B4-BE49-F238E27FC236}">
                <a16:creationId xmlns:a16="http://schemas.microsoft.com/office/drawing/2014/main" id="{6810DE08-39BF-CE48-B251-9887E636856F}"/>
              </a:ext>
            </a:extLst>
          </p:cNvPr>
          <p:cNvSpPr/>
          <p:nvPr/>
        </p:nvSpPr>
        <p:spPr>
          <a:xfrm>
            <a:off x="457200" y="3355886"/>
            <a:ext cx="5448300" cy="261610"/>
          </a:xfrm>
          <a:prstGeom prst="rect">
            <a:avLst/>
          </a:prstGeom>
        </p:spPr>
        <p:txBody>
          <a:bodyPr wrap="square">
            <a:spAutoFit/>
          </a:bodyPr>
          <a:lstStyle/>
          <a:p>
            <a:r>
              <a:rPr lang="en-US" sz="1100" dirty="0">
                <a:latin typeface="Lucida Console" panose="020B0609040504020204" pitchFamily="49" charset="0"/>
              </a:rPr>
              <a:t>[1] 1000.0000  970.8738  942.5959  915.1417  888.4870</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dqalys</a:t>
            </a:r>
            <a:r>
              <a:rPr lang="en-US" sz="1100" b="1" dirty="0" err="1">
                <a:solidFill>
                  <a:srgbClr val="0070C0"/>
                </a:solidFill>
                <a:latin typeface="Lucida Console" panose="020B0609040504020204" pitchFamily="49" charset="0"/>
              </a:rPr>
              <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2 0.8871161</a:t>
            </a:r>
          </a:p>
          <a:p>
            <a:r>
              <a:rPr lang="en-US" sz="1100" dirty="0">
                <a:latin typeface="Lucida Console" panose="020B0609040504020204" pitchFamily="49" charset="0"/>
              </a:rPr>
              <a:t>3 0.8484324</a:t>
            </a:r>
          </a:p>
          <a:p>
            <a:r>
              <a:rPr lang="en-US" sz="1100" dirty="0">
                <a:latin typeface="Lucida Console" panose="020B0609040504020204" pitchFamily="49" charset="0"/>
              </a:rPr>
              <a:t>4 0.8125404</a:t>
            </a:r>
          </a:p>
          <a:p>
            <a:r>
              <a:rPr lang="en-US" sz="1100" dirty="0">
                <a:latin typeface="Lucida Console" panose="020B0609040504020204" pitchFamily="49" charset="0"/>
              </a:rPr>
              <a:t>5 0.7784024</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1 0.9401942</a:t>
            </a:r>
          </a:p>
          <a:p>
            <a:r>
              <a:rPr lang="en-US" sz="1100" dirty="0">
                <a:latin typeface="Lucida Console" panose="020B0609040504020204" pitchFamily="49" charset="0"/>
              </a:rPr>
              <a:t>2 0.8980022</a:t>
            </a:r>
          </a:p>
          <a:p>
            <a:r>
              <a:rPr lang="en-US" sz="1100" dirty="0">
                <a:latin typeface="Lucida Console" panose="020B0609040504020204" pitchFamily="49" charset="0"/>
              </a:rPr>
              <a:t>3 0.8619435</a:t>
            </a:r>
          </a:p>
          <a:p>
            <a:r>
              <a:rPr lang="en-US" sz="1100" dirty="0">
                <a:latin typeface="Lucida Console" panose="020B0609040504020204" pitchFamily="49" charset="0"/>
              </a:rPr>
              <a:t>4 0.8285724</a:t>
            </a:r>
          </a:p>
          <a:p>
            <a:r>
              <a:rPr lang="en-US" sz="1100" dirty="0">
                <a:latin typeface="Lucida Console" panose="020B0609040504020204" pitchFamily="49" charset="0"/>
              </a:rPr>
              <a:t>5 0.7968343</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6129339"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2 2419.321  1876.527</a:t>
            </a:r>
          </a:p>
          <a:p>
            <a:r>
              <a:rPr lang="en-US" sz="1100" dirty="0">
                <a:latin typeface="Lucida Console" panose="020B0609040504020204" pitchFamily="49" charset="0"/>
              </a:rPr>
              <a:t>3 2581.884  1816.350</a:t>
            </a:r>
          </a:p>
          <a:p>
            <a:r>
              <a:rPr lang="en-US" sz="1100" dirty="0">
                <a:latin typeface="Lucida Console" panose="020B0609040504020204" pitchFamily="49" charset="0"/>
              </a:rPr>
              <a:t>4 2721.140  1757.443</a:t>
            </a:r>
          </a:p>
          <a:p>
            <a:r>
              <a:rPr lang="en-US" sz="1100" dirty="0">
                <a:latin typeface="Lucida Console" panose="020B0609040504020204" pitchFamily="49" charset="0"/>
              </a:rPr>
              <a:t>5 2839.541  1699.850</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1 2171.650  11631.84</a:t>
            </a:r>
          </a:p>
          <a:p>
            <a:r>
              <a:rPr lang="en-US" sz="1100" dirty="0">
                <a:latin typeface="Lucida Console" panose="020B0609040504020204" pitchFamily="49" charset="0"/>
              </a:rPr>
              <a:t>2 2293.695  11270.64</a:t>
            </a:r>
          </a:p>
          <a:p>
            <a:r>
              <a:rPr lang="en-US" sz="1100" dirty="0">
                <a:latin typeface="Lucida Console" panose="020B0609040504020204" pitchFamily="49" charset="0"/>
              </a:rPr>
              <a:t>3 2391.402  10917.83</a:t>
            </a:r>
          </a:p>
          <a:p>
            <a:r>
              <a:rPr lang="en-US" sz="1100" dirty="0">
                <a:latin typeface="Lucida Console" panose="020B0609040504020204" pitchFamily="49" charset="0"/>
              </a:rPr>
              <a:t>4 2473.004  10573.78</a:t>
            </a:r>
          </a:p>
          <a:p>
            <a:r>
              <a:rPr lang="en-US" sz="1100" dirty="0">
                <a:latin typeface="Lucida Console" panose="020B0609040504020204" pitchFamily="49" charset="0"/>
              </a:rPr>
              <a:t>5 2541.624  10238.54</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40</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122946.8</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solidFill>
                  <a:schemeClr val="accent6"/>
                </a:solidFill>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41</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7" name="Picture 6">
            <a:extLst>
              <a:ext uri="{FF2B5EF4-FFF2-40B4-BE49-F238E27FC236}">
                <a16:creationId xmlns:a16="http://schemas.microsoft.com/office/drawing/2014/main" id="{B021D1A9-93F4-6940-8044-40CEFB8D7A64}"/>
              </a:ext>
            </a:extLst>
          </p:cNvPr>
          <p:cNvPicPr>
            <a:picLocks noChangeAspect="1"/>
          </p:cNvPicPr>
          <p:nvPr/>
        </p:nvPicPr>
        <p:blipFill>
          <a:blip r:embed="rId2"/>
          <a:stretch>
            <a:fillRect/>
          </a:stretch>
        </p:blipFill>
        <p:spPr>
          <a:xfrm>
            <a:off x="342900" y="1879456"/>
            <a:ext cx="8643087" cy="1355590"/>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42</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43</a:t>
            </a:fld>
            <a:endParaRPr lang="en-US"/>
          </a:p>
        </p:txBody>
      </p:sp>
      <p:pic>
        <p:nvPicPr>
          <p:cNvPr id="5" name="Picture 4">
            <a:extLst>
              <a:ext uri="{FF2B5EF4-FFF2-40B4-BE49-F238E27FC236}">
                <a16:creationId xmlns:a16="http://schemas.microsoft.com/office/drawing/2014/main" id="{3F782A87-4DD4-BA41-A43A-A3EF5F03BD3C}"/>
              </a:ext>
            </a:extLst>
          </p:cNvPr>
          <p:cNvPicPr>
            <a:picLocks noChangeAspect="1"/>
          </p:cNvPicPr>
          <p:nvPr/>
        </p:nvPicPr>
        <p:blipFill>
          <a:blip r:embed="rId2"/>
          <a:stretch>
            <a:fillRect/>
          </a:stretch>
        </p:blipFill>
        <p:spPr>
          <a:xfrm>
            <a:off x="3240593" y="0"/>
            <a:ext cx="5903407"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7CD4C4-B5D2-E94B-AF1E-E487B3D07178}"/>
              </a:ext>
            </a:extLst>
          </p:cNvPr>
          <p:cNvPicPr>
            <a:picLocks noChangeAspect="1"/>
          </p:cNvPicPr>
          <p:nvPr/>
        </p:nvPicPr>
        <p:blipFill rotWithShape="1">
          <a:blip r:embed="rId2"/>
          <a:srcRect b="15290"/>
          <a:stretch/>
        </p:blipFill>
        <p:spPr>
          <a:xfrm>
            <a:off x="0" y="920411"/>
            <a:ext cx="9144000" cy="4223089"/>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44</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Tree>
    <p:extLst>
      <p:ext uri="{BB962C8B-B14F-4D97-AF65-F5344CB8AC3E}">
        <p14:creationId xmlns:p14="http://schemas.microsoft.com/office/powerpoint/2010/main" val="35999885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47</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1000), Sick state (n = 1000),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48</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transitions_soc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500, 389, 105,  6,</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s1 500 389 105  6</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D6E33B-C0D0-3749-BD02-EC596D5EDB9E}"/>
              </a:ext>
            </a:extLst>
          </p:cNvPr>
          <p:cNvPicPr>
            <a:picLocks noChangeAspect="1"/>
          </p:cNvPicPr>
          <p:nvPr/>
        </p:nvPicPr>
        <p:blipFill rotWithShape="1">
          <a:blip r:embed="rId2"/>
          <a:srcRect b="18195"/>
          <a:stretch/>
        </p:blipFill>
        <p:spPr>
          <a:xfrm>
            <a:off x="0" y="1044779"/>
            <a:ext cx="9144000" cy="4098721"/>
          </a:xfrm>
          <a:prstGeom prst="rect">
            <a:avLst/>
          </a:prstGeom>
        </p:spPr>
      </p:pic>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sp>
        <p:nvSpPr>
          <p:cNvPr id="4" name="Rectangle 3">
            <a:extLst>
              <a:ext uri="{FF2B5EF4-FFF2-40B4-BE49-F238E27FC236}">
                <a16:creationId xmlns:a16="http://schemas.microsoft.com/office/drawing/2014/main" id="{EC5DD497-7932-D847-9D66-58B7D0EC360C}"/>
              </a:ext>
            </a:extLst>
          </p:cNvPr>
          <p:cNvSpPr/>
          <p:nvPr/>
        </p:nvSpPr>
        <p:spPr>
          <a:xfrm>
            <a:off x="3913227" y="171390"/>
            <a:ext cx="3794950" cy="400110"/>
          </a:xfrm>
          <a:prstGeom prst="rect">
            <a:avLst/>
          </a:prstGeom>
        </p:spPr>
        <p:txBody>
          <a:bodyPr wrap="non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t>
            </a:r>
          </a:p>
        </p:txBody>
      </p:sp>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(i.e.,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50</a:t>
            </a:fld>
            <a:endParaRPr lang="en-US"/>
          </a:p>
        </p:txBody>
      </p:sp>
    </p:spTree>
    <p:extLst>
      <p:ext uri="{BB962C8B-B14F-4D97-AF65-F5344CB8AC3E}">
        <p14:creationId xmlns:p14="http://schemas.microsoft.com/office/powerpoint/2010/main" val="3954785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51</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63149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params_rng</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600075" y="2385010"/>
            <a:ext cx="8543926"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0.8686001 0.1293872    0 0.002012649 0.5003043 0.3847703 0.10868135 0.006244105    0     0</a:t>
            </a:r>
          </a:p>
          <a:p>
            <a:r>
              <a:rPr lang="en-US" sz="1100" dirty="0">
                <a:latin typeface="Lucida Console" panose="020B0609040504020204" pitchFamily="49" charset="0"/>
              </a:rPr>
              <a:t>[2,] 0.8474698 0.1499868    0 0.002543368 0.5146218 0.3964675 0.08375492 0.005155768    0     0</a:t>
            </a:r>
          </a:p>
          <a:p>
            <a:r>
              <a:rPr lang="en-US" sz="1100" dirty="0">
                <a:latin typeface="Lucida Console" panose="020B0609040504020204" pitchFamily="49" charset="0"/>
              </a:rPr>
              <a:t>[3,] 0.8559237 0.1428611    0 0.001215126 0.5117574 0.3775261 0.10868021 0.002036291    0     0</a:t>
            </a:r>
          </a:p>
          <a:p>
            <a:r>
              <a:rPr lang="en-US" sz="1100" dirty="0">
                <a:latin typeface="Lucida Console" panose="020B0609040504020204" pitchFamily="49" charset="0"/>
              </a:rPr>
              <a:t>[4,] 0.8550586 0.1429657    0 0.001975648 0.5139857 0.3777508 0.10303967 0.005223752    0     0</a:t>
            </a:r>
          </a:p>
          <a:p>
            <a:r>
              <a:rPr lang="en-US" sz="1100" dirty="0">
                <a:latin typeface="Lucida Console" panose="020B0609040504020204" pitchFamily="49" charset="0"/>
              </a:rPr>
              <a:t>[5,] 0.8678962 0.1304462    0 0.001657694 0.5164343 0.3815376 0.09725638 0.004771722    0     0</a:t>
            </a:r>
          </a:p>
          <a:p>
            <a:r>
              <a:rPr lang="en-US" sz="1100" dirty="0">
                <a:latin typeface="Lucida Console" panose="020B0609040504020204" pitchFamily="49" charset="0"/>
              </a:rPr>
              <a:t>[6,] 0.8530231 0.1459388    0 0.001038023 0.4991514 0.3750200 0.11846736 0.007361245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0.9786377 0.02136235   0    0    0   1</a:t>
            </a:r>
          </a:p>
          <a:p>
            <a:r>
              <a:rPr lang="en-US" sz="1100" dirty="0">
                <a:latin typeface="Lucida Console" panose="020B0609040504020204" pitchFamily="49" charset="0"/>
              </a:rPr>
              <a:t>[2,] 0.9871702 0.01282980   0    0    0   1</a:t>
            </a:r>
          </a:p>
          <a:p>
            <a:r>
              <a:rPr lang="en-US" sz="1100" dirty="0">
                <a:latin typeface="Lucida Console" panose="020B0609040504020204" pitchFamily="49" charset="0"/>
              </a:rPr>
              <a:t>[3,] 0.9786291 0.02137091   0    0    0   1</a:t>
            </a:r>
          </a:p>
          <a:p>
            <a:r>
              <a:rPr lang="en-US" sz="1100" dirty="0">
                <a:latin typeface="Lucida Console" panose="020B0609040504020204" pitchFamily="49" charset="0"/>
              </a:rPr>
              <a:t>[4,] 0.9809938 0.01900624   0    0    0   1</a:t>
            </a:r>
          </a:p>
          <a:p>
            <a:r>
              <a:rPr lang="en-US" sz="1100" dirty="0">
                <a:latin typeface="Lucida Console" panose="020B0609040504020204" pitchFamily="49" charset="0"/>
              </a:rPr>
              <a:t>[5,] 0.9793886 0.02061141   0    0    0   1</a:t>
            </a:r>
          </a:p>
          <a:p>
            <a:r>
              <a:rPr lang="en-US" sz="1100" dirty="0">
                <a:latin typeface="Lucida Console" panose="020B0609040504020204" pitchFamily="49" charset="0"/>
              </a:rPr>
              <a:t>[6,] 0.9750211 0.02497889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a:t>
            </a:r>
            <a:r>
              <a:rPr lang="en-US" sz="1000" dirty="0">
                <a:solidFill>
                  <a:schemeClr val="accent6"/>
                </a:solidFill>
                <a:latin typeface="Lucida Console" panose="020B0609040504020204" pitchFamily="49" charset="0"/>
              </a:rPr>
              <a:t># Start PSA loop</a:t>
            </a:r>
          </a:p>
          <a:p>
            <a:r>
              <a:rPr lang="en-US" sz="1000" dirty="0">
                <a:latin typeface="Lucida Console" panose="020B0609040504020204" pitchFamily="49" charset="0"/>
              </a:rPr>
              <a:t>    for (k in 1:n_strategies) { </a:t>
            </a:r>
            <a:r>
              <a:rPr lang="en-US" sz="1000" dirty="0">
                <a:solidFill>
                  <a:schemeClr val="accent6"/>
                </a:solidFill>
                <a:latin typeface="Lucida Console" panose="020B0609040504020204" pitchFamily="49" charset="0"/>
              </a:rPr>
              <a:t>#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treatment strategy loop</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PSA loop</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369332"/>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199" y="2059677"/>
            <a:ext cx="8528787" cy="1277273"/>
          </a:xfrm>
          <a:prstGeom prst="rect">
            <a:avLst/>
          </a:prstGeom>
        </p:spPr>
        <p:txBody>
          <a:bodyPr wrap="square">
            <a:spAutoFit/>
          </a:bodyPr>
          <a:lstStyle/>
          <a:p>
            <a:r>
              <a:rPr lang="en-US" sz="1100" dirty="0">
                <a:latin typeface="Lucida Console" panose="020B0609040504020204" pitchFamily="49" charset="0"/>
              </a:rPr>
              <a:t>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0.000000000 0.000000000 1.0000000   639.2051     12000.00</a:t>
            </a:r>
          </a:p>
          <a:p>
            <a:r>
              <a:rPr lang="en-US" sz="1100" dirty="0">
                <a:latin typeface="Lucida Console" panose="020B0609040504020204" pitchFamily="49" charset="0"/>
              </a:rPr>
              <a:t>[2,] 0.8927749 0.1055827 0.000000000 0.001642364 0.9440327   968.8714     11631.35</a:t>
            </a:r>
          </a:p>
          <a:p>
            <a:r>
              <a:rPr lang="en-US" sz="1100" dirty="0">
                <a:latin typeface="Lucida Console" panose="020B0609040504020204" pitchFamily="49" charset="0"/>
              </a:rPr>
              <a:t>[3,] 0.8498706 0.1371191 0.009363733 0.003646603 0.9027066  1072.4091     11269.90</a:t>
            </a:r>
          </a:p>
          <a:p>
            <a:r>
              <a:rPr lang="en-US" sz="1100" dirty="0">
                <a:latin typeface="Lucida Console" panose="020B0609040504020204" pitchFamily="49" charset="0"/>
              </a:rPr>
              <a:t>[4,] 0.8273444 0.1453902 0.021361082 0.005904295 0.8667374  1105.0422     10916.86</a:t>
            </a:r>
          </a:p>
          <a:p>
            <a:r>
              <a:rPr lang="en-US" sz="1100" dirty="0">
                <a:latin typeface="Lucida Console" panose="020B0609040504020204" pitchFamily="49" charset="0"/>
              </a:rPr>
              <a:t>[5,] 0.8113717 0.1463692 0.033882825 0.008376274 0.8332591  1114.3372     10572.54</a:t>
            </a:r>
          </a:p>
          <a:p>
            <a:r>
              <a:rPr lang="en-US" sz="1100" dirty="0">
                <a:latin typeface="Lucida Console" panose="020B0609040504020204" pitchFamily="49" charset="0"/>
              </a:rPr>
              <a:t>[6,] 0.7976015 0.1450801 0.046273111 0.011045289 0.8013670  1114.9710     10236.97</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7" name="Picture 6">
            <a:extLst>
              <a:ext uri="{FF2B5EF4-FFF2-40B4-BE49-F238E27FC236}">
                <a16:creationId xmlns:a16="http://schemas.microsoft.com/office/drawing/2014/main" id="{A1DA5491-B1BC-9846-821C-5DC13F84CB60}"/>
              </a:ext>
            </a:extLst>
          </p:cNvPr>
          <p:cNvPicPr>
            <a:picLocks noChangeAspect="1"/>
          </p:cNvPicPr>
          <p:nvPr/>
        </p:nvPicPr>
        <p:blipFill>
          <a:blip r:embed="rId2"/>
          <a:stretch>
            <a:fillRect/>
          </a:stretch>
        </p:blipFill>
        <p:spPr>
          <a:xfrm>
            <a:off x="651232" y="1272340"/>
            <a:ext cx="7715250" cy="387116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3" y="2216271"/>
            <a:ext cx="8877808"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0.000000000 0.000000000 1.0000000   639.2051     12000.00</a:t>
            </a:r>
          </a:p>
          <a:p>
            <a:r>
              <a:rPr lang="en-US" sz="1100" dirty="0">
                <a:latin typeface="Lucida Console" panose="020B0609040504020204" pitchFamily="49" charset="0"/>
              </a:rPr>
              <a:t>2:     1      New      1 0.8927749 0.1055827 0.000000000 0.001642364 0.9440327   968.8714     11631.35</a:t>
            </a:r>
          </a:p>
          <a:p>
            <a:r>
              <a:rPr lang="en-US" sz="1100" dirty="0">
                <a:latin typeface="Lucida Console" panose="020B0609040504020204" pitchFamily="49" charset="0"/>
              </a:rPr>
              <a:t>3:     2      New      1 0.8498706 0.1371191 0.009363733 0.003646603 0.9027066  1072.4091     11269.90</a:t>
            </a:r>
          </a:p>
          <a:p>
            <a:r>
              <a:rPr lang="en-US" sz="1100" dirty="0">
                <a:latin typeface="Lucida Console" panose="020B0609040504020204" pitchFamily="49" charset="0"/>
              </a:rPr>
              <a:t>4:     3      New      1 0.8273444 0.1453902 0.021361082 0.005904295 0.8667374  1105.0422     10916.86</a:t>
            </a:r>
          </a:p>
          <a:p>
            <a:r>
              <a:rPr lang="en-US" sz="1100" dirty="0">
                <a:latin typeface="Lucida Console" panose="020B0609040504020204" pitchFamily="49" charset="0"/>
              </a:rPr>
              <a:t>5:     4      New      1 0.8113717 0.1463692 0.033882825 0.008376274 0.8332591  1114.3372     10572.54</a:t>
            </a:r>
          </a:p>
          <a:p>
            <a:r>
              <a:rPr lang="en-US" sz="1100" dirty="0">
                <a:latin typeface="Lucida Console" panose="020B0609040504020204" pitchFamily="49" charset="0"/>
              </a:rPr>
              <a:t>6:     5      New      1 0.7976015 0.1450801 0.046273111 0.011045289 0.8013670  1114.9710     10236.97</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1056388"/>
            <a:ext cx="4928337" cy="415498"/>
          </a:xfrm>
          <a:prstGeom prst="rect">
            <a:avLst/>
          </a:prstGeom>
        </p:spPr>
        <p:txBody>
          <a:bodyPr wrap="square">
            <a:spAutoFit/>
          </a:bodyPr>
          <a:lstStyle/>
          <a:p>
            <a:r>
              <a:rPr lang="en-US" sz="1050" i="1" dirty="0">
                <a:solidFill>
                  <a:srgbClr val="002060"/>
                </a:solidFill>
              </a:rPr>
              <a:t>Convert a 3D array (faster to store data)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output</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[cycle != 0,</a:t>
            </a:r>
          </a:p>
          <a:p>
            <a:r>
              <a:rPr lang="en-US" sz="1100" dirty="0">
                <a:solidFill>
                  <a:srgbClr val="0070C0"/>
                </a:solidFill>
                <a:latin typeface="Lucida Console" panose="020B0609040504020204" pitchFamily="49" charset="0"/>
              </a:rPr>
              <a:t>                  </a:t>
            </a:r>
            <a:r>
              <a:rPr lang="en-US" sz="1100" dirty="0">
                <a:latin typeface="Lucida Console" panose="020B0609040504020204" pitchFamily="49" charset="0"/>
              </a:rPr>
              <a:t>.(</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ce_sim</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23.30567 372636.3</a:t>
            </a:r>
          </a:p>
          <a:p>
            <a:r>
              <a:rPr lang="en-US" sz="1100" dirty="0">
                <a:latin typeface="Lucida Console" panose="020B0609040504020204" pitchFamily="49" charset="0"/>
              </a:rPr>
              <a:t>   2:      1      SOC 21.36614 103030.7</a:t>
            </a:r>
          </a:p>
          <a:p>
            <a:r>
              <a:rPr lang="en-US" sz="1100" dirty="0">
                <a:latin typeface="Lucida Console" panose="020B0609040504020204" pitchFamily="49" charset="0"/>
              </a:rPr>
              <a:t>   3:      2      New 23.49382 380159.8</a:t>
            </a:r>
          </a:p>
          <a:p>
            <a:r>
              <a:rPr lang="en-US" sz="1100" dirty="0">
                <a:latin typeface="Lucida Console" panose="020B0609040504020204" pitchFamily="49" charset="0"/>
              </a:rPr>
              <a:t>   4:      2      SOC 22.71959 104017.1</a:t>
            </a:r>
          </a:p>
          <a:p>
            <a:r>
              <a:rPr lang="en-US" sz="1100" dirty="0">
                <a:latin typeface="Lucida Console" panose="020B0609040504020204" pitchFamily="49" charset="0"/>
              </a:rPr>
              <a:t>   5:      3      New 23.35243 463270.5</a:t>
            </a:r>
          </a:p>
          <a:p>
            <a:r>
              <a:rPr lang="en-US" sz="1100" dirty="0">
                <a:latin typeface="Lucida Console" panose="020B0609040504020204" pitchFamily="49" charset="0"/>
              </a:rPr>
              <a:t>  ---                                  </a:t>
            </a:r>
          </a:p>
          <a:p>
            <a:r>
              <a:rPr lang="en-US" sz="1100" dirty="0">
                <a:latin typeface="Lucida Console" panose="020B0609040504020204" pitchFamily="49" charset="0"/>
              </a:rPr>
              <a:t>1996:    998      SOC 20.63295 166641.1</a:t>
            </a:r>
          </a:p>
          <a:p>
            <a:r>
              <a:rPr lang="en-US" sz="1100" dirty="0">
                <a:latin typeface="Lucida Console" panose="020B0609040504020204" pitchFamily="49" charset="0"/>
              </a:rPr>
              <a:t>1997:    999      New 21.82111 356686.6</a:t>
            </a:r>
          </a:p>
          <a:p>
            <a:r>
              <a:rPr lang="en-US" sz="1100" dirty="0">
                <a:latin typeface="Lucida Console" panose="020B0609040504020204" pitchFamily="49" charset="0"/>
              </a:rPr>
              <a:t>1998:    999      SOC 19.58578 104643.0</a:t>
            </a:r>
          </a:p>
          <a:p>
            <a:r>
              <a:rPr lang="en-US" sz="1100" dirty="0">
                <a:latin typeface="Lucida Console" panose="020B0609040504020204" pitchFamily="49" charset="0"/>
              </a:rPr>
              <a:t>1999:   1000      New 23.03594 559476.0</a:t>
            </a:r>
          </a:p>
          <a:p>
            <a:r>
              <a:rPr lang="en-US" sz="1100" dirty="0">
                <a:latin typeface="Lucida Console" panose="020B0609040504020204" pitchFamily="49" charset="0"/>
              </a:rPr>
              <a:t>2000:   1000      SOC 21.79923 320811.6</a:t>
            </a:r>
          </a:p>
        </p:txBody>
      </p:sp>
      <p:sp>
        <p:nvSpPr>
          <p:cNvPr id="8" name="Rectangle 7">
            <a:extLst>
              <a:ext uri="{FF2B5EF4-FFF2-40B4-BE49-F238E27FC236}">
                <a16:creationId xmlns:a16="http://schemas.microsoft.com/office/drawing/2014/main" id="{6A38EE60-F477-0047-B248-76269875B8C0}"/>
              </a:ext>
            </a:extLst>
          </p:cNvPr>
          <p:cNvSpPr/>
          <p:nvPr/>
        </p:nvSpPr>
        <p:spPr>
          <a:xfrm>
            <a:off x="4355024" y="4480253"/>
            <a:ext cx="4572000" cy="261610"/>
          </a:xfrm>
          <a:prstGeom prst="rect">
            <a:avLst/>
          </a:prstGeom>
          <a:solidFill>
            <a:schemeClr val="bg1">
              <a:lumMod val="85000"/>
            </a:schemeClr>
          </a:solidFill>
        </p:spPr>
        <p:txBody>
          <a:bodyPr>
            <a:spAutoFit/>
          </a:bodyPr>
          <a:lstStyle/>
          <a:p>
            <a:r>
              <a:rPr lang="en-US" sz="1100" dirty="0" err="1">
                <a:latin typeface="Lucida Console" panose="020B0609040504020204" pitchFamily="49" charset="0"/>
              </a:rPr>
              <a:t>saveRDS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file = "</a:t>
            </a:r>
            <a:r>
              <a:rPr lang="en-US" sz="1100" b="1" dirty="0" err="1">
                <a:solidFill>
                  <a:srgbClr val="2E6FBB"/>
                </a:solidFill>
                <a:latin typeface="Lucida Console" panose="020B0609040504020204" pitchFamily="49" charset="0"/>
              </a:rPr>
              <a:t>markov</a:t>
            </a:r>
            <a:r>
              <a:rPr lang="en-US" sz="1100" b="1" dirty="0">
                <a:solidFill>
                  <a:srgbClr val="2E6FBB"/>
                </a:solidFill>
                <a:latin typeface="Lucida Console" panose="020B0609040504020204" pitchFamily="49" charset="0"/>
              </a:rPr>
              <a:t>-cohort-</a:t>
            </a:r>
            <a:r>
              <a:rPr lang="en-US" sz="1100" b="1" dirty="0" err="1">
                <a:solidFill>
                  <a:srgbClr val="2E6FBB"/>
                </a:solidFill>
                <a:latin typeface="Lucida Console" panose="020B0609040504020204" pitchFamily="49" charset="0"/>
              </a:rPr>
              <a:t>ce_sim.rds</a:t>
            </a:r>
            <a:r>
              <a:rPr lang="en-US" sz="1100" dirty="0">
                <a:latin typeface="Lucida Console" panose="020B0609040504020204" pitchFamily="49" charset="0"/>
              </a:rPr>
              <a:t>")</a:t>
            </a:r>
          </a:p>
        </p:txBody>
      </p:sp>
      <p:sp>
        <p:nvSpPr>
          <p:cNvPr id="9" name="Rectangle 8">
            <a:extLst>
              <a:ext uri="{FF2B5EF4-FFF2-40B4-BE49-F238E27FC236}">
                <a16:creationId xmlns:a16="http://schemas.microsoft.com/office/drawing/2014/main" id="{793E91EF-0CE3-A946-8A08-4142EB3C7EE1}"/>
              </a:ext>
            </a:extLst>
          </p:cNvPr>
          <p:cNvSpPr/>
          <p:nvPr/>
        </p:nvSpPr>
        <p:spPr>
          <a:xfrm>
            <a:off x="4265612" y="4203254"/>
            <a:ext cx="1098378" cy="276999"/>
          </a:xfrm>
          <a:prstGeom prst="rect">
            <a:avLst/>
          </a:prstGeom>
        </p:spPr>
        <p:txBody>
          <a:bodyPr wrap="none">
            <a:spAutoFit/>
          </a:bodyPr>
          <a:lstStyle/>
          <a:p>
            <a:r>
              <a:rPr lang="en-US" sz="1200" i="1" dirty="0">
                <a:solidFill>
                  <a:srgbClr val="002060"/>
                </a:solidFill>
              </a:rPr>
              <a:t>Save for later</a:t>
            </a:r>
            <a:endParaRPr lang="en-US" sz="1200" dirty="0"/>
          </a:p>
        </p:txBody>
      </p:sp>
    </p:spTree>
    <p:extLst>
      <p:ext uri="{BB962C8B-B14F-4D97-AF65-F5344CB8AC3E}">
        <p14:creationId xmlns:p14="http://schemas.microsoft.com/office/powerpoint/2010/main" val="147549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output</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61</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498633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ce_sim_wider</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ce_sim_wider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23.30567   21.36614   372636.3  103030.72</a:t>
            </a:r>
          </a:p>
          <a:p>
            <a:r>
              <a:rPr lang="en-US" sz="1100" dirty="0">
                <a:latin typeface="Lucida Console" panose="020B0609040504020204" pitchFamily="49" charset="0"/>
              </a:rPr>
              <a:t>   2:      2   23.49382   22.71959   380159.8  104017.07</a:t>
            </a:r>
          </a:p>
          <a:p>
            <a:r>
              <a:rPr lang="en-US" sz="1100" dirty="0">
                <a:latin typeface="Lucida Console" panose="020B0609040504020204" pitchFamily="49" charset="0"/>
              </a:rPr>
              <a:t>   3:      3   23.35243   21.81066   463270.5  207518.50</a:t>
            </a:r>
          </a:p>
          <a:p>
            <a:r>
              <a:rPr lang="en-US" sz="1100" dirty="0">
                <a:latin typeface="Lucida Console" panose="020B0609040504020204" pitchFamily="49" charset="0"/>
              </a:rPr>
              <a:t>   4:      4   23.49622   21.45324   680491.2  474308.21</a:t>
            </a:r>
          </a:p>
          <a:p>
            <a:r>
              <a:rPr lang="en-US" sz="1100" dirty="0">
                <a:latin typeface="Lucida Console" panose="020B0609040504020204" pitchFamily="49" charset="0"/>
              </a:rPr>
              <a:t>   5:      5   24.11580   22.73777   492869.3  239480.34</a:t>
            </a:r>
          </a:p>
          <a:p>
            <a:r>
              <a:rPr lang="en-US" sz="1100" dirty="0">
                <a:latin typeface="Lucida Console" panose="020B0609040504020204" pitchFamily="49" charset="0"/>
              </a:rPr>
              <a:t>  ---                                                   </a:t>
            </a:r>
          </a:p>
          <a:p>
            <a:r>
              <a:rPr lang="en-US" sz="1100" dirty="0">
                <a:latin typeface="Lucida Console" panose="020B0609040504020204" pitchFamily="49" charset="0"/>
              </a:rPr>
              <a:t> 996:    996   23.05054   20.86090   578855.4  336586.31</a:t>
            </a:r>
          </a:p>
          <a:p>
            <a:r>
              <a:rPr lang="en-US" sz="1100" dirty="0">
                <a:latin typeface="Lucida Console" panose="020B0609040504020204" pitchFamily="49" charset="0"/>
              </a:rPr>
              <a:t> 997:    997   24.22340   22.48457   379255.5   93578.69</a:t>
            </a:r>
          </a:p>
          <a:p>
            <a:r>
              <a:rPr lang="en-US" sz="1100" dirty="0">
                <a:latin typeface="Lucida Console" panose="020B0609040504020204" pitchFamily="49" charset="0"/>
              </a:rPr>
              <a:t> 998:    998   22.22956   20.63295   452278.4  166641.12</a:t>
            </a:r>
          </a:p>
          <a:p>
            <a:r>
              <a:rPr lang="en-US" sz="1100" dirty="0">
                <a:latin typeface="Lucida Console" panose="020B0609040504020204" pitchFamily="49" charset="0"/>
              </a:rPr>
              <a:t> 999:    999   21.82111   19.58578   356686.6  104642.99</a:t>
            </a:r>
          </a:p>
          <a:p>
            <a:r>
              <a:rPr lang="en-US" sz="1100" dirty="0">
                <a:latin typeface="Lucida Console" panose="020B0609040504020204" pitchFamily="49" charset="0"/>
              </a:rPr>
              <a:t>1000:   1000   23.03594   21.79923   559476.0  320811.62</a:t>
            </a:r>
          </a:p>
        </p:txBody>
      </p:sp>
    </p:spTree>
    <p:extLst>
      <p:ext uri="{BB962C8B-B14F-4D97-AF65-F5344CB8AC3E}">
        <p14:creationId xmlns:p14="http://schemas.microsoft.com/office/powerpoint/2010/main" val="27915775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output</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62</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4148447"/>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125028.7</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430887"/>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1EEB24A1-1D10-C24F-B03A-13B7FDE041FA}"/>
              </a:ext>
            </a:extLst>
          </p:cNvPr>
          <p:cNvSpPr/>
          <p:nvPr/>
        </p:nvSpPr>
        <p:spPr>
          <a:xfrm>
            <a:off x="457199" y="4017642"/>
            <a:ext cx="4886326" cy="261610"/>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
        <p:nvSpPr>
          <p:cNvPr id="4" name="Rectangle 3">
            <a:extLst>
              <a:ext uri="{FF2B5EF4-FFF2-40B4-BE49-F238E27FC236}">
                <a16:creationId xmlns:a16="http://schemas.microsoft.com/office/drawing/2014/main" id="{90708A0A-1203-994A-9DFC-CB5BFB16AA55}"/>
              </a:ext>
            </a:extLst>
          </p:cNvPr>
          <p:cNvSpPr/>
          <p:nvPr/>
        </p:nvSpPr>
        <p:spPr>
          <a:xfrm>
            <a:off x="457199" y="1518292"/>
            <a:ext cx="6699987"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a:t>
            </a:r>
            <a:r>
              <a:rPr lang="en-US" sz="1100" dirty="0" err="1">
                <a:latin typeface="Lucida Console" panose="020B0609040504020204" pitchFamily="49" charset="0"/>
              </a:rPr>
              <a:t>idqalys</a:t>
            </a:r>
            <a:endParaRPr lang="en-US" sz="1100" dirty="0">
              <a:latin typeface="Lucida Console" panose="020B0609040504020204" pitchFamily="49" charset="0"/>
            </a:endParaRPr>
          </a:p>
          <a:p>
            <a:r>
              <a:rPr lang="en-US" sz="1100" dirty="0">
                <a:latin typeface="Lucida Console" panose="020B0609040504020204" pitchFamily="49" charset="0"/>
              </a:rPr>
              <a:t>   1:      1   23.30567   21.36614   372636.3  103030.72 269605.6 1.9395308</a:t>
            </a:r>
          </a:p>
          <a:p>
            <a:r>
              <a:rPr lang="en-US" sz="1100" dirty="0">
                <a:latin typeface="Lucida Console" panose="020B0609040504020204" pitchFamily="49" charset="0"/>
              </a:rPr>
              <a:t>   2:      2   23.49382   22.71959   380159.8  104017.07 276142.7 0.7742344</a:t>
            </a:r>
          </a:p>
          <a:p>
            <a:r>
              <a:rPr lang="en-US" sz="1100" dirty="0">
                <a:latin typeface="Lucida Console" panose="020B0609040504020204" pitchFamily="49" charset="0"/>
              </a:rPr>
              <a:t>   3:      3   23.35243   21.81066   463270.5  207518.50 255752.0 1.5417635</a:t>
            </a:r>
          </a:p>
          <a:p>
            <a:r>
              <a:rPr lang="en-US" sz="1100" dirty="0">
                <a:latin typeface="Lucida Console" panose="020B0609040504020204" pitchFamily="49" charset="0"/>
              </a:rPr>
              <a:t>   4:      4   23.49622   21.45324   680491.2  474308.21 206183.0 2.0429732</a:t>
            </a:r>
          </a:p>
          <a:p>
            <a:r>
              <a:rPr lang="en-US" sz="1100" dirty="0">
                <a:latin typeface="Lucida Console" panose="020B0609040504020204" pitchFamily="49" charset="0"/>
              </a:rPr>
              <a:t>   5:      5   24.11580   22.73777   492869.3  239480.34 253388.9 1.3780308</a:t>
            </a:r>
          </a:p>
          <a:p>
            <a:r>
              <a:rPr lang="en-US" sz="1100" dirty="0">
                <a:latin typeface="Lucida Console" panose="020B0609040504020204" pitchFamily="49" charset="0"/>
              </a:rPr>
              <a:t>  ---                                                                      </a:t>
            </a:r>
          </a:p>
          <a:p>
            <a:r>
              <a:rPr lang="en-US" sz="1100" dirty="0">
                <a:latin typeface="Lucida Console" panose="020B0609040504020204" pitchFamily="49" charset="0"/>
              </a:rPr>
              <a:t> 996:    996   23.05054   20.86090   578855.4  336586.31 242269.1 2.1896429</a:t>
            </a:r>
          </a:p>
          <a:p>
            <a:r>
              <a:rPr lang="en-US" sz="1100" dirty="0">
                <a:latin typeface="Lucida Console" panose="020B0609040504020204" pitchFamily="49" charset="0"/>
              </a:rPr>
              <a:t> 997:    997   24.22340   22.48457   379255.5   93578.69 285676.8 1.7388263</a:t>
            </a:r>
          </a:p>
          <a:p>
            <a:r>
              <a:rPr lang="en-US" sz="1100" dirty="0">
                <a:latin typeface="Lucida Console" panose="020B0609040504020204" pitchFamily="49" charset="0"/>
              </a:rPr>
              <a:t> 998:    998   22.22956   20.63295   452278.4  166641.12 285637.3 1.5966079</a:t>
            </a:r>
          </a:p>
          <a:p>
            <a:r>
              <a:rPr lang="en-US" sz="1100" dirty="0">
                <a:latin typeface="Lucida Console" panose="020B0609040504020204" pitchFamily="49" charset="0"/>
              </a:rPr>
              <a:t> 999:    999   21.82111   19.58578   356686.6  104642.99 252043.6 2.2353267</a:t>
            </a:r>
          </a:p>
          <a:p>
            <a:r>
              <a:rPr lang="en-US" sz="1100" dirty="0">
                <a:latin typeface="Lucida Console" panose="020B0609040504020204" pitchFamily="49" charset="0"/>
              </a:rPr>
              <a:t>1000:   1000   23.03594   21.79923   559476.0  320811.62 238664.4 1.2367111</a:t>
            </a:r>
          </a:p>
        </p:txBody>
      </p:sp>
      <p:sp>
        <p:nvSpPr>
          <p:cNvPr id="8" name="Rectangle 7">
            <a:extLst>
              <a:ext uri="{FF2B5EF4-FFF2-40B4-BE49-F238E27FC236}">
                <a16:creationId xmlns:a16="http://schemas.microsoft.com/office/drawing/2014/main" id="{C4CB8864-FB89-4344-AEBC-0C16300B8067}"/>
              </a:ext>
            </a:extLst>
          </p:cNvPr>
          <p:cNvSpPr/>
          <p:nvPr/>
        </p:nvSpPr>
        <p:spPr>
          <a:xfrm>
            <a:off x="5302393" y="1532580"/>
            <a:ext cx="1612757" cy="21236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795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63</a:t>
            </a:fld>
            <a:endParaRPr lang="en-US"/>
          </a:p>
        </p:txBody>
      </p:sp>
      <p:pic>
        <p:nvPicPr>
          <p:cNvPr id="8" name="Picture 7">
            <a:extLst>
              <a:ext uri="{FF2B5EF4-FFF2-40B4-BE49-F238E27FC236}">
                <a16:creationId xmlns:a16="http://schemas.microsoft.com/office/drawing/2014/main" id="{30AF608D-FE3B-5648-BE35-82C8432F000B}"/>
              </a:ext>
            </a:extLst>
          </p:cNvPr>
          <p:cNvPicPr>
            <a:picLocks noChangeAspect="1"/>
          </p:cNvPicPr>
          <p:nvPr/>
        </p:nvPicPr>
        <p:blipFill>
          <a:blip r:embed="rId2"/>
          <a:stretch>
            <a:fillRect/>
          </a:stretch>
        </p:blipFill>
        <p:spPr>
          <a:xfrm>
            <a:off x="1223962" y="796131"/>
            <a:ext cx="6741780" cy="4083050"/>
          </a:xfrm>
          <a:prstGeom prst="rect">
            <a:avLst/>
          </a:prstGeom>
        </p:spPr>
      </p:pic>
    </p:spTree>
    <p:extLst>
      <p:ext uri="{BB962C8B-B14F-4D97-AF65-F5344CB8AC3E}">
        <p14:creationId xmlns:p14="http://schemas.microsoft.com/office/powerpoint/2010/main" val="11229607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a:t>Cost-effectiveness analysis</a:t>
            </a:r>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64</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65</a:t>
            </a:fld>
            <a:endParaRPr lang="en-US"/>
          </a:p>
        </p:txBody>
      </p:sp>
      <p:pic>
        <p:nvPicPr>
          <p:cNvPr id="9" name="Picture 8">
            <a:extLst>
              <a:ext uri="{FF2B5EF4-FFF2-40B4-BE49-F238E27FC236}">
                <a16:creationId xmlns:a16="http://schemas.microsoft.com/office/drawing/2014/main" id="{A4345B98-09EA-FF46-87F2-19045715E9A9}"/>
              </a:ext>
            </a:extLst>
          </p:cNvPr>
          <p:cNvPicPr>
            <a:picLocks noChangeAspect="1"/>
          </p:cNvPicPr>
          <p:nvPr/>
        </p:nvPicPr>
        <p:blipFill>
          <a:blip r:embed="rId2"/>
          <a:stretch>
            <a:fillRect/>
          </a:stretch>
        </p:blipFill>
        <p:spPr>
          <a:xfrm>
            <a:off x="3376858" y="0"/>
            <a:ext cx="5767142"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DC0039-28E5-AD4D-B15E-AACD7FB42736}"/>
              </a:ext>
            </a:extLst>
          </p:cNvPr>
          <p:cNvPicPr>
            <a:picLocks noChangeAspect="1"/>
          </p:cNvPicPr>
          <p:nvPr/>
        </p:nvPicPr>
        <p:blipFill rotWithShape="1">
          <a:blip r:embed="rId3"/>
          <a:srcRect b="15754"/>
          <a:stretch/>
        </p:blipFill>
        <p:spPr>
          <a:xfrm>
            <a:off x="0" y="923513"/>
            <a:ext cx="9144000" cy="4219987"/>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66</a:t>
            </a:fld>
            <a:endParaRPr lang="en-US"/>
          </a:p>
        </p:txBody>
      </p:sp>
    </p:spTree>
    <p:extLst>
      <p:ext uri="{BB962C8B-B14F-4D97-AF65-F5344CB8AC3E}">
        <p14:creationId xmlns:p14="http://schemas.microsoft.com/office/powerpoint/2010/main" val="8861927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9273039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57963-34D4-D041-8529-D588E9D44901}"/>
              </a:ext>
            </a:extLst>
          </p:cNvPr>
          <p:cNvSpPr>
            <a:spLocks noGrp="1"/>
          </p:cNvSpPr>
          <p:nvPr>
            <p:ph type="title"/>
          </p:nvPr>
        </p:nvSpPr>
        <p:spPr/>
        <p:txBody>
          <a:bodyPr/>
          <a:lstStyle/>
          <a:p>
            <a:r>
              <a:rPr lang="en-US" dirty="0" err="1"/>
              <a:t>RStudio</a:t>
            </a:r>
            <a:r>
              <a:rPr lang="en-US" dirty="0"/>
              <a:t> Cloud</a:t>
            </a:r>
          </a:p>
        </p:txBody>
      </p:sp>
      <p:sp>
        <p:nvSpPr>
          <p:cNvPr id="3" name="Slide Number Placeholder 2">
            <a:extLst>
              <a:ext uri="{FF2B5EF4-FFF2-40B4-BE49-F238E27FC236}">
                <a16:creationId xmlns:a16="http://schemas.microsoft.com/office/drawing/2014/main" id="{A851ECC0-5B5C-AC42-A874-1C79AD2A890B}"/>
              </a:ext>
            </a:extLst>
          </p:cNvPr>
          <p:cNvSpPr>
            <a:spLocks noGrp="1"/>
          </p:cNvSpPr>
          <p:nvPr>
            <p:ph type="sldNum" sz="quarter" idx="4"/>
          </p:nvPr>
        </p:nvSpPr>
        <p:spPr/>
        <p:txBody>
          <a:bodyPr/>
          <a:lstStyle/>
          <a:p>
            <a:fld id="{CF7A681D-9A53-0F41-890B-1BA01E4644AD}" type="slidenum">
              <a:rPr lang="en-US" smtClean="0"/>
              <a:pPr/>
              <a:t>6</a:t>
            </a:fld>
            <a:endParaRPr lang="en-US"/>
          </a:p>
        </p:txBody>
      </p:sp>
      <p:pic>
        <p:nvPicPr>
          <p:cNvPr id="10" name="Picture 9">
            <a:extLst>
              <a:ext uri="{FF2B5EF4-FFF2-40B4-BE49-F238E27FC236}">
                <a16:creationId xmlns:a16="http://schemas.microsoft.com/office/drawing/2014/main" id="{A5A8A8E6-8E9B-3D48-9B77-1E3BD8BA4E9D}"/>
              </a:ext>
            </a:extLst>
          </p:cNvPr>
          <p:cNvPicPr>
            <a:picLocks noChangeAspect="1"/>
          </p:cNvPicPr>
          <p:nvPr/>
        </p:nvPicPr>
        <p:blipFill rotWithShape="1">
          <a:blip r:embed="rId2"/>
          <a:srcRect b="15084"/>
          <a:stretch/>
        </p:blipFill>
        <p:spPr>
          <a:xfrm>
            <a:off x="0" y="904291"/>
            <a:ext cx="9144000" cy="4239209"/>
          </a:xfrm>
          <a:prstGeom prst="rect">
            <a:avLst/>
          </a:prstGeom>
        </p:spPr>
      </p:pic>
      <p:sp>
        <p:nvSpPr>
          <p:cNvPr id="4" name="Rectangle 3">
            <a:extLst>
              <a:ext uri="{FF2B5EF4-FFF2-40B4-BE49-F238E27FC236}">
                <a16:creationId xmlns:a16="http://schemas.microsoft.com/office/drawing/2014/main" id="{79365308-9BD8-1A4C-858A-4D93503442CF}"/>
              </a:ext>
            </a:extLst>
          </p:cNvPr>
          <p:cNvSpPr/>
          <p:nvPr/>
        </p:nvSpPr>
        <p:spPr>
          <a:xfrm>
            <a:off x="1671637" y="904291"/>
            <a:ext cx="885825" cy="2387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2501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lnSpcReduction="10000"/>
          </a:bodyPr>
          <a:lstStyle/>
          <a:p>
            <a:r>
              <a:rPr lang="en-US" dirty="0"/>
              <a:t>A modular and computationally efficient R package for building simulation models for economic evaluation</a:t>
            </a:r>
          </a:p>
          <a:p>
            <a:r>
              <a:rPr lang="en-US" dirty="0"/>
              <a:t>Supports both cohort and individual-level models, encompassing Markov (time-homogeneous and time-inhomogeneous) and semi-Markov processes</a:t>
            </a:r>
          </a:p>
          <a:p>
            <a:pPr lvl="1"/>
            <a:r>
              <a:rPr lang="en-US" dirty="0"/>
              <a:t>cohort discrete time state transition models (</a:t>
            </a:r>
            <a:r>
              <a:rPr lang="en-US" dirty="0" err="1"/>
              <a:t>cDTSTM</a:t>
            </a:r>
            <a:r>
              <a:rPr lang="en-US" dirty="0"/>
              <a:t>)</a:t>
            </a:r>
          </a:p>
          <a:p>
            <a:pPr lvl="1"/>
            <a:r>
              <a:rPr lang="en-US" dirty="0"/>
              <a:t>individual-level continuous time state transition models (</a:t>
            </a:r>
            <a:r>
              <a:rPr lang="en-US" dirty="0" err="1"/>
              <a:t>iCTSTM</a:t>
            </a:r>
            <a:r>
              <a:rPr lang="en-US" dirty="0"/>
              <a:t>)</a:t>
            </a:r>
          </a:p>
          <a:p>
            <a:pPr lvl="1"/>
            <a:r>
              <a:rPr lang="en-US" dirty="0"/>
              <a:t>n-state partitioned survival models (PSM)</a:t>
            </a:r>
          </a:p>
          <a:p>
            <a:r>
              <a:rPr lang="en-US" dirty="0"/>
              <a:t>Parameterization by</a:t>
            </a:r>
            <a:r>
              <a:rPr lang="en-US" i="1" dirty="0"/>
              <a:t> </a:t>
            </a:r>
            <a:r>
              <a:rPr lang="en-US" dirty="0"/>
              <a:t>fitting a statistical model in R or by using estimates from external sources</a:t>
            </a:r>
          </a:p>
          <a:p>
            <a:r>
              <a:rPr lang="en-US" dirty="0"/>
              <a:t>Nearly all simulation code written in C++ under the hood, but you don’t need to know C++ to use it!</a:t>
            </a:r>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69</a:t>
            </a:fld>
            <a:endParaRPr lang="en-US"/>
          </a:p>
        </p:txBody>
      </p:sp>
      <p:pic>
        <p:nvPicPr>
          <p:cNvPr id="5" name="Picture 4">
            <a:extLst>
              <a:ext uri="{FF2B5EF4-FFF2-40B4-BE49-F238E27FC236}">
                <a16:creationId xmlns:a16="http://schemas.microsoft.com/office/drawing/2014/main" id="{2E30AF2E-7429-9748-B675-EB70CF003889}"/>
              </a:ext>
            </a:extLst>
          </p:cNvPr>
          <p:cNvPicPr>
            <a:picLocks noChangeAspect="1"/>
          </p:cNvPicPr>
          <p:nvPr/>
        </p:nvPicPr>
        <p:blipFill>
          <a:blip r:embed="rId2"/>
          <a:stretch>
            <a:fillRect/>
          </a:stretch>
        </p:blipFill>
        <p:spPr>
          <a:xfrm>
            <a:off x="8028591" y="76505"/>
            <a:ext cx="932958" cy="1074431"/>
          </a:xfrm>
          <a:prstGeom prst="rect">
            <a:avLst/>
          </a:prstGeom>
        </p:spPr>
      </p:pic>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modeling process</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70</a:t>
            </a:fld>
            <a:endParaRPr lang="en-US"/>
          </a:p>
        </p:txBody>
      </p:sp>
    </p:spTree>
    <p:extLst>
      <p:ext uri="{BB962C8B-B14F-4D97-AF65-F5344CB8AC3E}">
        <p14:creationId xmlns:p14="http://schemas.microsoft.com/office/powerpoint/2010/main" val="3366760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71</a:t>
            </a:fld>
            <a:endParaRPr lang="en-US"/>
          </a:p>
        </p:txBody>
      </p:sp>
    </p:spTree>
    <p:extLst>
      <p:ext uri="{BB962C8B-B14F-4D97-AF65-F5344CB8AC3E}">
        <p14:creationId xmlns:p14="http://schemas.microsoft.com/office/powerpoint/2010/main" val="11211337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72</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94D415-6511-9349-9D7A-B00D497DFF0B}"/>
              </a:ext>
            </a:extLst>
          </p:cNvPr>
          <p:cNvSpPr/>
          <p:nvPr/>
        </p:nvSpPr>
        <p:spPr>
          <a:xfrm>
            <a:off x="457200" y="4576566"/>
            <a:ext cx="3398520" cy="261610"/>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 &lt;- </a:t>
            </a:r>
            <a:r>
              <a:rPr lang="en-US" sz="1100" b="1" dirty="0" err="1">
                <a:latin typeface="Lucida Console" panose="020B0609040504020204" pitchFamily="49" charset="0"/>
              </a:rPr>
              <a:t>get_labels</a:t>
            </a:r>
            <a:r>
              <a:rPr lang="en-US" sz="1100" b="1"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b="1"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73</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 (for PSA)</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75</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153130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Typically underlying parameters (</a:t>
            </a:r>
            <a:r>
              <a:rPr lang="en-US" dirty="0" err="1">
                <a:solidFill>
                  <a:schemeClr val="accent3"/>
                </a:solidFill>
                <a:latin typeface="Lucida Console" panose="020B0609040504020204" pitchFamily="49" charset="0"/>
              </a:rPr>
              <a:t>params</a:t>
            </a:r>
            <a:r>
              <a:rPr lang="en-US" dirty="0"/>
              <a:t>) are transformed (</a:t>
            </a:r>
            <a:r>
              <a:rPr lang="en-US" dirty="0" err="1">
                <a:solidFill>
                  <a:schemeClr val="accent3"/>
                </a:solidFill>
                <a:latin typeface="Lucida Console" panose="020B0609040504020204" pitchFamily="49" charset="0"/>
              </a:rPr>
              <a:t>tparams</a:t>
            </a:r>
            <a:r>
              <a:rPr lang="en-US" dirty="0"/>
              <a:t>) into more relevant parameters for the simulation</a:t>
            </a:r>
          </a:p>
          <a:p>
            <a:pPr lvl="1"/>
            <a:r>
              <a:rPr lang="en-US" dirty="0"/>
              <a:t>e.g., predicting an element of a transition probability matrix as a function of the treatment strategy</a:t>
            </a:r>
          </a:p>
          <a:p>
            <a:r>
              <a:rPr lang="en-US" dirty="0"/>
              <a:t>We previously did this in the base R PSA example…</a:t>
            </a:r>
          </a:p>
        </p:txBody>
      </p:sp>
    </p:spTree>
    <p:extLst>
      <p:ext uri="{BB962C8B-B14F-4D97-AF65-F5344CB8AC3E}">
        <p14:creationId xmlns:p14="http://schemas.microsoft.com/office/powerpoint/2010/main" val="23767677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76</a:t>
            </a:fld>
            <a:endParaRPr lang="en-US" dirty="0"/>
          </a:p>
        </p:txBody>
      </p:sp>
      <p:sp>
        <p:nvSpPr>
          <p:cNvPr id="9" name="Rectangle 8">
            <a:extLst>
              <a:ext uri="{FF2B5EF4-FFF2-40B4-BE49-F238E27FC236}">
                <a16:creationId xmlns:a16="http://schemas.microsoft.com/office/drawing/2014/main" id="{A4E9BE8C-711F-114B-83CA-FF3F6C5A3EAE}"/>
              </a:ext>
            </a:extLst>
          </p:cNvPr>
          <p:cNvSpPr/>
          <p:nvPr/>
        </p:nvSpPr>
        <p:spPr>
          <a:xfrm>
            <a:off x="211741" y="126742"/>
            <a:ext cx="8528787" cy="4801314"/>
          </a:xfrm>
          <a:prstGeom prst="rect">
            <a:avLst/>
          </a:prstGeom>
          <a:solidFill>
            <a:schemeClr val="bg1">
              <a:lumMod val="85000"/>
            </a:schemeClr>
          </a:solidFill>
        </p:spPr>
        <p:txBody>
          <a:bodyPr wrap="square">
            <a:spAutoFit/>
          </a:bodyPr>
          <a:lstStyle/>
          <a:p>
            <a:r>
              <a:rPr lang="en-US" sz="900" b="1" dirty="0" err="1">
                <a:solidFill>
                  <a:schemeClr val="accent3"/>
                </a:solidFill>
                <a:latin typeface="Lucida Console" panose="020B0609040504020204" pitchFamily="49" charset="0"/>
              </a:rPr>
              <a:t>sim_model</a:t>
            </a:r>
            <a:r>
              <a:rPr lang="en-US" sz="900" b="1" dirty="0">
                <a:solidFill>
                  <a:schemeClr val="accent3"/>
                </a:solidFill>
                <a:latin typeface="Lucida Console" panose="020B0609040504020204" pitchFamily="49" charset="0"/>
              </a:rPr>
              <a:t> </a:t>
            </a:r>
            <a:r>
              <a:rPr lang="en-US" sz="900" dirty="0">
                <a:latin typeface="Lucida Console" panose="020B0609040504020204" pitchFamily="49" charset="0"/>
              </a:rPr>
              <a:t>&lt;- function(</a:t>
            </a:r>
            <a:r>
              <a:rPr lang="en-US" sz="900" dirty="0" err="1">
                <a:latin typeface="Lucida Console" panose="020B0609040504020204" pitchFamily="49" charset="0"/>
              </a:rPr>
              <a:t>params_rng</a:t>
            </a:r>
            <a:r>
              <a:rPr lang="en-US" sz="900" dirty="0">
                <a:latin typeface="Lucida Console" panose="020B0609040504020204" pitchFamily="49" charset="0"/>
              </a:rPr>
              <a:t>, data, </a:t>
            </a:r>
            <a:r>
              <a:rPr lang="en-US" sz="900" dirty="0" err="1">
                <a:latin typeface="Lucida Console" panose="020B0609040504020204" pitchFamily="49" charset="0"/>
              </a:rPr>
              <a:t>n_cycles</a:t>
            </a:r>
            <a:r>
              <a:rPr lang="en-US" sz="900" dirty="0">
                <a:latin typeface="Lucida Console" panose="020B0609040504020204" pitchFamily="49" charset="0"/>
              </a:rPr>
              <a:t> = 85, </a:t>
            </a:r>
            <a:r>
              <a:rPr lang="en-US" sz="900" dirty="0" err="1">
                <a:latin typeface="Lucida Console" panose="020B0609040504020204" pitchFamily="49" charset="0"/>
              </a:rPr>
              <a:t>dr_qalys</a:t>
            </a:r>
            <a:r>
              <a:rPr lang="en-US" sz="900" dirty="0">
                <a:latin typeface="Lucida Console" panose="020B0609040504020204" pitchFamily="49" charset="0"/>
              </a:rPr>
              <a:t> = .03, </a:t>
            </a:r>
            <a:r>
              <a:rPr lang="en-US" sz="900" dirty="0" err="1">
                <a:latin typeface="Lucida Console" panose="020B0609040504020204" pitchFamily="49" charset="0"/>
              </a:rPr>
              <a:t>dr_costs</a:t>
            </a:r>
            <a:r>
              <a:rPr lang="en-US" sz="900" dirty="0">
                <a:latin typeface="Lucida Console" panose="020B0609040504020204" pitchFamily="49" charset="0"/>
              </a:rPr>
              <a:t> = .03){</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Initialize array of matrices</a:t>
            </a:r>
          </a:p>
          <a:p>
            <a:r>
              <a:rPr lang="en-US" sz="900" dirty="0">
                <a:latin typeface="Lucida Console" panose="020B0609040504020204" pitchFamily="49" charset="0"/>
              </a:rPr>
              <a: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attr</a:t>
            </a:r>
            <a:r>
              <a:rPr lang="en-US" sz="900" dirty="0">
                <a:latin typeface="Lucida Console" panose="020B0609040504020204" pitchFamily="49" charset="0"/>
              </a:rPr>
              <a:t>(</a:t>
            </a:r>
            <a:r>
              <a:rPr lang="en-US" sz="900" dirty="0" err="1">
                <a:latin typeface="Lucida Console" panose="020B0609040504020204" pitchFamily="49" charset="0"/>
              </a:rPr>
              <a:t>params_rng</a:t>
            </a:r>
            <a:r>
              <a:rPr lang="en-US" sz="900" dirty="0">
                <a:latin typeface="Lucida Console" panose="020B0609040504020204" pitchFamily="49" charset="0"/>
              </a:rPr>
              <a:t>, "n")</a:t>
            </a:r>
          </a:p>
          <a:p>
            <a:r>
              <a:rPr lang="en-US" sz="900" dirty="0">
                <a:latin typeface="Lucida Console" panose="020B0609040504020204" pitchFamily="49" charset="0"/>
              </a:rPr>
              <a:t>  </a:t>
            </a:r>
            <a:r>
              <a:rPr lang="en-US" sz="900" dirty="0" err="1">
                <a:latin typeface="Lucida Console" panose="020B0609040504020204" pitchFamily="49" charset="0"/>
              </a:rPr>
              <a:t>n_strategies</a:t>
            </a:r>
            <a:r>
              <a:rPr lang="en-US" sz="900" dirty="0">
                <a:latin typeface="Lucida Console" panose="020B0609040504020204" pitchFamily="49" charset="0"/>
              </a:rPr>
              <a:t> &lt;- </a:t>
            </a:r>
            <a:r>
              <a:rPr lang="en-US" sz="900" dirty="0" err="1">
                <a:latin typeface="Lucida Console" panose="020B0609040504020204" pitchFamily="49" charset="0"/>
              </a:rPr>
              <a:t>nrow</a:t>
            </a:r>
            <a:r>
              <a:rPr lang="en-US" sz="900" dirty="0">
                <a:latin typeface="Lucida Console" panose="020B0609040504020204" pitchFamily="49" charset="0"/>
              </a:rPr>
              <a:t>(data)</a:t>
            </a:r>
          </a:p>
          <a:p>
            <a:r>
              <a:rPr lang="en-US" sz="900" dirty="0">
                <a:latin typeface="Lucida Console" panose="020B0609040504020204" pitchFamily="49" charset="0"/>
              </a:rPr>
              <a:t>  out &lt;- array(NA, dim = c(</a:t>
            </a:r>
            <a:r>
              <a:rPr lang="en-US" sz="900" dirty="0" err="1">
                <a:latin typeface="Lucida Console" panose="020B0609040504020204" pitchFamily="49" charset="0"/>
              </a:rPr>
              <a:t>n_cycles</a:t>
            </a:r>
            <a:r>
              <a:rPr lang="en-US" sz="900" dirty="0">
                <a:latin typeface="Lucida Console" panose="020B0609040504020204" pitchFamily="49" charset="0"/>
              </a:rPr>
              <a:t> + 1, 7, </a:t>
            </a:r>
            <a:r>
              <a:rPr lang="en-US" sz="900" dirty="0" err="1">
                <a:latin typeface="Lucida Console" panose="020B0609040504020204" pitchFamily="49" charset="0"/>
              </a:rPr>
              <a:t>n_samples</a:t>
            </a:r>
            <a:r>
              <a:rPr lang="en-US" sz="900" dirty="0">
                <a:latin typeface="Lucida Console" panose="020B0609040504020204" pitchFamily="49" charset="0"/>
              </a:rPr>
              <a:t> * </a:t>
            </a:r>
            <a:r>
              <a:rPr lang="en-US" sz="900" dirty="0" err="1">
                <a:latin typeface="Lucida Console" panose="020B0609040504020204" pitchFamily="49" charset="0"/>
              </a:rPr>
              <a:t>n_strategies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dimnames</a:t>
            </a:r>
            <a:r>
              <a:rPr lang="en-US" sz="900" dirty="0">
                <a:latin typeface="Lucida Console" panose="020B0609040504020204" pitchFamily="49" charset="0"/>
              </a:rPr>
              <a:t>(out) &lt;- list(NULL, c("H", "S1", "S2", "D",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dcosts_med</a:t>
            </a:r>
            <a:r>
              <a:rPr lang="en-US" sz="900" dirty="0">
                <a:latin typeface="Lucida Console" panose="020B0609040504020204" pitchFamily="49" charset="0"/>
              </a:rPr>
              <a:t>", "</a:t>
            </a:r>
            <a:r>
              <a:rPr lang="en-US" sz="900" dirty="0" err="1">
                <a:latin typeface="Lucida Console" panose="020B0609040504020204" pitchFamily="49" charset="0"/>
              </a:rPr>
              <a:t>dcosts_treat</a:t>
            </a:r>
            <a:r>
              <a:rPr lang="en-US" sz="900" dirty="0">
                <a:latin typeface="Lucida Console" panose="020B0609040504020204" pitchFamily="49" charset="0"/>
              </a:rPr>
              <a:t>"), NULL)</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Run the simulation</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&lt;- 1</a:t>
            </a:r>
          </a:p>
          <a:p>
            <a:r>
              <a:rPr lang="en-US" sz="900" dirty="0">
                <a:latin typeface="Lucida Console" panose="020B0609040504020204" pitchFamily="49" charset="0"/>
              </a:rPr>
              <a:t>  for (s in 1:n_samples){ </a:t>
            </a:r>
            <a:r>
              <a:rPr lang="en-US" sz="900" dirty="0">
                <a:solidFill>
                  <a:schemeClr val="accent6"/>
                </a:solidFill>
                <a:latin typeface="Lucida Console" panose="020B0609040504020204" pitchFamily="49" charset="0"/>
              </a:rPr>
              <a:t># Start PSA loop</a:t>
            </a:r>
          </a:p>
          <a:p>
            <a:r>
              <a:rPr lang="en-US" sz="900" dirty="0">
                <a:latin typeface="Lucida Console" panose="020B0609040504020204" pitchFamily="49" charset="0"/>
              </a:rPr>
              <a:t>    for (k in 1:n_strategies) { </a:t>
            </a:r>
            <a:r>
              <a:rPr lang="en-US" sz="900" dirty="0">
                <a:solidFill>
                  <a:schemeClr val="accent6"/>
                </a:solidFill>
                <a:latin typeface="Lucida Console" panose="020B0609040504020204" pitchFamily="49" charset="0"/>
              </a:rPr>
              <a:t># Start treatment strategy loop</a:t>
            </a:r>
          </a:p>
          <a:p>
            <a:r>
              <a:rPr lang="en-US" sz="900" dirty="0">
                <a:latin typeface="Lucida Console" panose="020B0609040504020204" pitchFamily="49" charset="0"/>
              </a:rPr>
              <a:t>      x &lt;- </a:t>
            </a:r>
            <a:r>
              <a:rPr lang="en-US" sz="900" b="1" dirty="0" err="1">
                <a:latin typeface="Lucida Console" panose="020B0609040504020204" pitchFamily="49" charset="0"/>
              </a:rPr>
              <a:t>sim_stateprobs</a:t>
            </a:r>
            <a:r>
              <a:rPr lang="en-US" sz="900" dirty="0">
                <a:latin typeface="Lucida Console" panose="020B0609040504020204" pitchFamily="49" charset="0"/>
              </a:rPr>
              <a:t>(p0 = </a:t>
            </a:r>
            <a:r>
              <a:rPr lang="en-US" sz="900" dirty="0" err="1">
                <a:latin typeface="Lucida Console" panose="020B0609040504020204" pitchFamily="49" charset="0"/>
              </a:rPr>
              <a:t>params_rng$p_soc</a:t>
            </a:r>
            <a:r>
              <a:rPr lang="en-US" sz="900" dirty="0">
                <a:latin typeface="Lucida Console" panose="020B0609040504020204" pitchFamily="49" charset="0"/>
              </a:rPr>
              <a:t>[s, ],</a:t>
            </a:r>
          </a:p>
          <a:p>
            <a:r>
              <a:rPr lang="en-US" sz="900" dirty="0">
                <a:latin typeface="Lucida Console" panose="020B0609040504020204" pitchFamily="49" charset="0"/>
              </a:rPr>
              <a:t>                          </a:t>
            </a:r>
            <a:r>
              <a:rPr lang="en-US" sz="900" dirty="0" err="1">
                <a:latin typeface="Lucida Console" panose="020B0609040504020204" pitchFamily="49" charset="0"/>
              </a:rPr>
              <a:t>rr</a:t>
            </a:r>
            <a:r>
              <a:rPr lang="en-US" sz="900" dirty="0">
                <a:latin typeface="Lucida Console" panose="020B0609040504020204" pitchFamily="49" charset="0"/>
              </a:rPr>
              <a:t> = </a:t>
            </a:r>
            <a:r>
              <a:rPr lang="en-US" sz="900" dirty="0" err="1">
                <a:latin typeface="Lucida Console" panose="020B0609040504020204" pitchFamily="49" charset="0"/>
              </a:rPr>
              <a:t>params_rng$rr_new</a:t>
            </a:r>
            <a:r>
              <a:rPr lang="en-US" sz="900" dirty="0">
                <a:latin typeface="Lucida Console" panose="020B0609040504020204" pitchFamily="49" charset="0"/>
              </a:rPr>
              <a:t>[s],</a:t>
            </a:r>
          </a:p>
          <a:p>
            <a:r>
              <a:rPr lang="en-US" sz="900" dirty="0">
                <a:latin typeface="Lucida Console" panose="020B0609040504020204" pitchFamily="49" charset="0"/>
              </a:rPr>
              <a:t>                          strategy = </a:t>
            </a:r>
            <a:r>
              <a:rPr lang="en-US" sz="900" dirty="0" err="1">
                <a:latin typeface="Lucida Console" panose="020B0609040504020204" pitchFamily="49" charset="0"/>
              </a:rPr>
              <a:t>data$strategy</a:t>
            </a:r>
            <a:r>
              <a:rPr lang="en-US" sz="900" dirty="0">
                <a:latin typeface="Lucida Console" panose="020B0609040504020204" pitchFamily="49" charset="0"/>
              </a:rPr>
              <a:t>[k],</a:t>
            </a:r>
          </a:p>
          <a:p>
            <a:r>
              <a:rPr lang="en-US" sz="900" dirty="0">
                <a:latin typeface="Lucida Console" panose="020B0609040504020204" pitchFamily="49" charset="0"/>
              </a:rPr>
              <a:t>                          </a:t>
            </a:r>
            <a:r>
              <a:rPr lang="en-US" sz="900" dirty="0" err="1">
                <a:latin typeface="Lucida Console" panose="020B0609040504020204" pitchFamily="49" charset="0"/>
              </a:rPr>
              <a:t>n_cycles</a:t>
            </a:r>
            <a:r>
              <a:rPr lang="en-US" sz="900" dirty="0">
                <a:latin typeface="Lucida Console" panose="020B0609040504020204" pitchFamily="49" charset="0"/>
              </a:rPr>
              <a:t> = </a:t>
            </a:r>
            <a:r>
              <a:rPr lang="en-US" sz="900" dirty="0" err="1">
                <a:latin typeface="Lucida Console" panose="020B0609040504020204" pitchFamily="49" charset="0"/>
              </a:rPr>
              <a:t>n_cycles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dqalys</a:t>
            </a:r>
            <a:r>
              <a:rPr lang="en-US" sz="900" dirty="0">
                <a:latin typeface="Lucida Console" panose="020B0609040504020204" pitchFamily="49" charset="0"/>
              </a:rPr>
              <a:t> &lt;- </a:t>
            </a:r>
            <a:r>
              <a:rPr lang="en-US" sz="900" b="1" dirty="0" err="1">
                <a:latin typeface="Lucida Console" panose="020B0609040504020204" pitchFamily="49" charset="0"/>
              </a:rPr>
              <a:t>compute_qalys</a:t>
            </a:r>
            <a:r>
              <a:rPr lang="en-US" sz="900" dirty="0">
                <a:latin typeface="Lucida Console" panose="020B0609040504020204" pitchFamily="49" charset="0"/>
              </a:rPr>
              <a:t>(x, utility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params_rng$u</a:t>
            </a:r>
            <a:r>
              <a:rPr lang="en-US" sz="900" dirty="0">
                <a:latin typeface="Lucida Console" panose="020B0609040504020204" pitchFamily="49" charset="0"/>
              </a:rPr>
              <a:t>[s]),</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dr_qalys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 &lt;- </a:t>
            </a:r>
            <a:r>
              <a:rPr lang="en-US" sz="900" b="1" dirty="0" err="1">
                <a:latin typeface="Lucida Console" panose="020B0609040504020204" pitchFamily="49" charset="0"/>
              </a:rPr>
              <a:t>compute_costs</a:t>
            </a:r>
            <a:r>
              <a:rPr lang="en-US" sz="900" dirty="0">
                <a:latin typeface="Lucida Console" panose="020B0609040504020204" pitchFamily="49" charset="0"/>
              </a:rPr>
              <a:t>(x,</a:t>
            </a:r>
          </a:p>
          <a:p>
            <a:r>
              <a:rPr lang="en-US" sz="900" dirty="0">
                <a:latin typeface="Lucida Console" panose="020B0609040504020204" pitchFamily="49" charset="0"/>
              </a:rPr>
              <a:t>                              </a:t>
            </a:r>
            <a:r>
              <a:rPr lang="en-US" sz="900" dirty="0" err="1">
                <a:latin typeface="Lucida Console" panose="020B0609040504020204" pitchFamily="49" charset="0"/>
              </a:rPr>
              <a:t>costs_medical</a:t>
            </a:r>
            <a:r>
              <a:rPr lang="en-US" sz="900" dirty="0">
                <a:latin typeface="Lucida Console" panose="020B0609040504020204" pitchFamily="49" charset="0"/>
              </a:rPr>
              <a:t>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params_rng$c_medical</a:t>
            </a:r>
            <a:r>
              <a:rPr lang="en-US" sz="900" dirty="0">
                <a:latin typeface="Lucida Console" panose="020B0609040504020204" pitchFamily="49" charset="0"/>
              </a:rPr>
              <a:t>[s]),</a:t>
            </a:r>
          </a:p>
          <a:p>
            <a:r>
              <a:rPr lang="en-US" sz="900" dirty="0">
                <a:latin typeface="Lucida Console" panose="020B0609040504020204" pitchFamily="49" charset="0"/>
              </a:rPr>
              <a:t>                              </a:t>
            </a:r>
            <a:r>
              <a:rPr lang="en-US" sz="900" dirty="0" err="1">
                <a:latin typeface="Lucida Console" panose="020B0609040504020204" pitchFamily="49" charset="0"/>
              </a:rPr>
              <a:t>costs_treat</a:t>
            </a:r>
            <a:r>
              <a:rPr lang="en-US" sz="900" dirty="0">
                <a:latin typeface="Lucida Console" panose="020B0609040504020204" pitchFamily="49" charset="0"/>
              </a:rPr>
              <a:t> = </a:t>
            </a:r>
            <a:r>
              <a:rPr lang="en-US" sz="900" dirty="0" err="1">
                <a:latin typeface="Lucida Console" panose="020B0609040504020204" pitchFamily="49" charset="0"/>
              </a:rPr>
              <a:t>ifelse</a:t>
            </a:r>
            <a:r>
              <a:rPr lang="en-US" sz="900" dirty="0">
                <a:latin typeface="Lucida Console" panose="020B0609040504020204" pitchFamily="49" charset="0"/>
              </a:rPr>
              <a:t>(</a:t>
            </a:r>
            <a:r>
              <a:rPr lang="en-US" sz="900" dirty="0" err="1">
                <a:latin typeface="Lucida Console" panose="020B0609040504020204" pitchFamily="49" charset="0"/>
              </a:rPr>
              <a:t>data$strategy</a:t>
            </a:r>
            <a:r>
              <a:rPr lang="en-US" sz="900" dirty="0">
                <a:latin typeface="Lucida Console" panose="020B0609040504020204" pitchFamily="49" charset="0"/>
              </a:rPr>
              <a:t>[k] == "SOC",</a:t>
            </a:r>
          </a:p>
          <a:p>
            <a:r>
              <a:rPr lang="en-US" sz="900" dirty="0">
                <a:latin typeface="Lucida Console" panose="020B0609040504020204" pitchFamily="49" charset="0"/>
              </a:rPr>
              <a:t>                                                   </a:t>
            </a:r>
            <a:r>
              <a:rPr lang="en-US" sz="900" dirty="0" err="1">
                <a:latin typeface="Lucida Console" panose="020B0609040504020204" pitchFamily="49" charset="0"/>
              </a:rPr>
              <a:t>params_rng$c_soc</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params_rng$c_new</a:t>
            </a:r>
            <a:r>
              <a:rPr lang="en-US" sz="900" dirty="0">
                <a:latin typeface="Lucida Console" panose="020B0609040504020204" pitchFamily="49" charset="0"/>
              </a:rPr>
              <a:t>), </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dr_costs</a:t>
            </a:r>
            <a:r>
              <a:rPr lang="en-US" sz="900" dirty="0">
                <a:latin typeface="Lucida Console" panose="020B0609040504020204" pitchFamily="49" charset="0"/>
              </a:rPr>
              <a:t>)</a:t>
            </a:r>
          </a:p>
          <a:p>
            <a:r>
              <a:rPr lang="en-US" sz="900" dirty="0">
                <a:latin typeface="Lucida Console" panose="020B0609040504020204" pitchFamily="49" charset="0"/>
              </a:rPr>
              <a:t>      out[, ,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cbind</a:t>
            </a:r>
            <a:r>
              <a:rPr lang="en-US" sz="900" dirty="0">
                <a:latin typeface="Lucida Console" panose="020B0609040504020204" pitchFamily="49" charset="0"/>
              </a:rPr>
              <a:t>(x,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i</a:t>
            </a:r>
            <a:r>
              <a:rPr lang="en-US" sz="900" dirty="0">
                <a:latin typeface="Lucida Console" panose="020B0609040504020204" pitchFamily="49" charset="0"/>
              </a:rPr>
              <a:t> + 1</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treatment strategy loop</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PSA loop</a:t>
            </a:r>
          </a:p>
          <a:p>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Store metadata and return</a:t>
            </a: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n_samples</a:t>
            </a:r>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"strategies") &lt;- </a:t>
            </a:r>
            <a:r>
              <a:rPr lang="en-US" sz="900" dirty="0" err="1">
                <a:latin typeface="Lucida Console" panose="020B0609040504020204" pitchFamily="49" charset="0"/>
              </a:rPr>
              <a:t>data$strategy</a:t>
            </a:r>
            <a:endParaRPr lang="en-US" sz="900" dirty="0">
              <a:latin typeface="Lucida Console" panose="020B0609040504020204" pitchFamily="49" charset="0"/>
            </a:endParaRPr>
          </a:p>
          <a:p>
            <a:r>
              <a:rPr lang="en-US" sz="900" dirty="0">
                <a:latin typeface="Lucida Console" panose="020B0609040504020204" pitchFamily="49" charset="0"/>
              </a:rPr>
              <a:t>  return(out)</a:t>
            </a:r>
          </a:p>
          <a:p>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sim_model</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params_rng</a:t>
            </a:r>
            <a:r>
              <a:rPr lang="en-US" sz="900" dirty="0">
                <a:latin typeface="Lucida Console" panose="020B0609040504020204" pitchFamily="49" charset="0"/>
              </a:rPr>
              <a:t>, data = </a:t>
            </a:r>
            <a:r>
              <a:rPr lang="en-US" sz="900" dirty="0">
                <a:solidFill>
                  <a:srgbClr val="0070C0"/>
                </a:solidFill>
                <a:latin typeface="Lucida Console" panose="020B0609040504020204" pitchFamily="49" charset="0"/>
              </a:rPr>
              <a:t>data</a:t>
            </a:r>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array_to_dt</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sim_out</a:t>
            </a:r>
            <a:r>
              <a:rPr lang="en-US" sz="900" dirty="0">
                <a:latin typeface="Lucida Console" panose="020B0609040504020204" pitchFamily="49" charset="0"/>
              </a:rPr>
              <a:t>)</a:t>
            </a:r>
          </a:p>
        </p:txBody>
      </p:sp>
      <p:sp>
        <p:nvSpPr>
          <p:cNvPr id="2" name="TextBox 1">
            <a:extLst>
              <a:ext uri="{FF2B5EF4-FFF2-40B4-BE49-F238E27FC236}">
                <a16:creationId xmlns:a16="http://schemas.microsoft.com/office/drawing/2014/main" id="{62F19A28-29F3-FE42-B2E0-BA6FD93E0AE9}"/>
              </a:ext>
            </a:extLst>
          </p:cNvPr>
          <p:cNvSpPr txBox="1"/>
          <p:nvPr/>
        </p:nvSpPr>
        <p:spPr>
          <a:xfrm>
            <a:off x="1032812" y="1795908"/>
            <a:ext cx="3032650" cy="572322"/>
          </a:xfrm>
          <a:prstGeom prst="rect">
            <a:avLst/>
          </a:prstGeom>
          <a:noFill/>
          <a:ln w="25400">
            <a:solidFill>
              <a:srgbClr val="C00000"/>
            </a:solidFill>
          </a:ln>
        </p:spPr>
        <p:txBody>
          <a:bodyPr wrap="squar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876734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77</a:t>
            </a:fld>
            <a:endParaRPr lang="en-US" dirty="0"/>
          </a:p>
        </p:txBody>
      </p:sp>
      <p:sp>
        <p:nvSpPr>
          <p:cNvPr id="10" name="Rectangle 9">
            <a:extLst>
              <a:ext uri="{FF2B5EF4-FFF2-40B4-BE49-F238E27FC236}">
                <a16:creationId xmlns:a16="http://schemas.microsoft.com/office/drawing/2014/main" id="{93FF56F1-C020-B941-B464-DCC9AAE66742}"/>
              </a:ext>
            </a:extLst>
          </p:cNvPr>
          <p:cNvSpPr/>
          <p:nvPr/>
        </p:nvSpPr>
        <p:spPr>
          <a:xfrm>
            <a:off x="222891"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6120512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127000"/>
            <a:ext cx="7616825" cy="1143000"/>
          </a:xfrm>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78</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24580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dirty="0"/>
              <a:t>block in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does the same thing, but most of the implementation is done for you (efficiently) </a:t>
            </a:r>
          </a:p>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dirty="0"/>
              <a:t>block returns:</a:t>
            </a:r>
          </a:p>
          <a:p>
            <a:pPr lvl="1"/>
            <a:r>
              <a:rPr lang="en-US" sz="1600" dirty="0" err="1">
                <a:solidFill>
                  <a:srgbClr val="525353"/>
                </a:solidFill>
                <a:latin typeface="Lucida Console" panose="020B0609040504020204" pitchFamily="49" charset="0"/>
              </a:rPr>
              <a:t>tpmatrix</a:t>
            </a:r>
            <a:r>
              <a:rPr lang="en-US" sz="1600" dirty="0"/>
              <a:t>: The </a:t>
            </a:r>
            <a:r>
              <a:rPr lang="en-US" sz="1600" dirty="0">
                <a:solidFill>
                  <a:srgbClr val="525353"/>
                </a:solidFill>
              </a:rPr>
              <a:t>transi</a:t>
            </a:r>
            <a:r>
              <a:rPr lang="en-US" sz="1600" dirty="0"/>
              <a:t>tion probability matrix</a:t>
            </a:r>
          </a:p>
          <a:p>
            <a:pPr lvl="1"/>
            <a:r>
              <a:rPr lang="en-US" sz="1600" dirty="0">
                <a:solidFill>
                  <a:srgbClr val="525353"/>
                </a:solidFill>
                <a:latin typeface="Lucida Console" panose="020B0609040504020204" pitchFamily="49" charset="0"/>
              </a:rPr>
              <a:t>utility</a:t>
            </a:r>
            <a:r>
              <a:rPr lang="en-US" sz="1600" dirty="0"/>
              <a:t>:</a:t>
            </a:r>
            <a:r>
              <a:rPr lang="en-US" sz="1600" b="1" dirty="0">
                <a:solidFill>
                  <a:srgbClr val="2E6FBB"/>
                </a:solidFill>
                <a:latin typeface="Lucida Console" panose="020B0609040504020204" pitchFamily="49" charset="0"/>
              </a:rPr>
              <a:t> </a:t>
            </a:r>
            <a:r>
              <a:rPr lang="en-US" sz="1600" dirty="0"/>
              <a:t>Utility assigned to each health state </a:t>
            </a:r>
          </a:p>
          <a:p>
            <a:pPr lvl="1"/>
            <a:r>
              <a:rPr lang="en-US" sz="1600" dirty="0">
                <a:solidFill>
                  <a:srgbClr val="525353"/>
                </a:solidFill>
                <a:latin typeface="Lucida Console" panose="020B0609040504020204" pitchFamily="49" charset="0"/>
              </a:rPr>
              <a:t>costs</a:t>
            </a:r>
            <a:r>
              <a:rPr lang="en-US" sz="1600" dirty="0"/>
              <a:t>:</a:t>
            </a:r>
            <a:r>
              <a:rPr lang="en-US" sz="1600" b="1" dirty="0">
                <a:solidFill>
                  <a:srgbClr val="2E6FBB"/>
                </a:solidFill>
                <a:latin typeface="Lucida Console" panose="020B0609040504020204" pitchFamily="49" charset="0"/>
              </a:rPr>
              <a:t> </a:t>
            </a:r>
            <a:r>
              <a:rPr lang="en-US" sz="1600" dirty="0"/>
              <a:t>Costs assigned to each health state for each cost category </a:t>
            </a:r>
            <a:endParaRPr lang="en-US" sz="1600" dirty="0">
              <a:solidFill>
                <a:schemeClr val="accent3"/>
              </a:solidFill>
              <a:latin typeface="Lucida Console" panose="020B0609040504020204" pitchFamily="49" charset="0"/>
            </a:endParaRPr>
          </a:p>
          <a:p>
            <a:r>
              <a:rPr lang="en-US" sz="1800" dirty="0"/>
              <a:t>All parameters are “transformed” using:</a:t>
            </a:r>
          </a:p>
          <a:p>
            <a:pPr marL="522287" lvl="1" indent="-342900">
              <a:buFont typeface="+mj-lt"/>
              <a:buAutoNum type="arabicPeriod"/>
            </a:pPr>
            <a:r>
              <a:rPr lang="en-US" sz="1600" dirty="0"/>
              <a:t>Columns of input data</a:t>
            </a:r>
          </a:p>
          <a:p>
            <a:pPr marL="522287" lvl="1" indent="-342900">
              <a:buFont typeface="+mj-lt"/>
              <a:buAutoNum type="arabicPeriod"/>
            </a:pPr>
            <a:r>
              <a:rPr lang="en-US" sz="1600" dirty="0"/>
              <a:t>Parameters returned by </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endParaRPr lang="en-US" sz="1600" dirty="0"/>
          </a:p>
          <a:p>
            <a:pPr lvl="1"/>
            <a:endParaRPr lang="en-US" sz="1600" dirty="0"/>
          </a:p>
          <a:p>
            <a:pPr lvl="1"/>
            <a:endParaRPr lang="en-US" dirty="0"/>
          </a:p>
        </p:txBody>
      </p:sp>
    </p:spTree>
    <p:extLst>
      <p:ext uri="{BB962C8B-B14F-4D97-AF65-F5344CB8AC3E}">
        <p14:creationId xmlns:p14="http://schemas.microsoft.com/office/powerpoint/2010/main" val="1125484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79</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input_data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7"/>
            <a:ext cx="8318500"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i="1" dirty="0"/>
              <a:t>Input data</a:t>
            </a:r>
            <a:r>
              <a:rPr lang="en-US" dirty="0"/>
              <a:t> (treatment strategies and patients) can be generated using </a:t>
            </a:r>
            <a:r>
              <a:rPr lang="en-US" dirty="0">
                <a:solidFill>
                  <a:schemeClr val="accent3"/>
                </a:solidFill>
                <a:latin typeface="Lucida Console" panose="020B0609040504020204" pitchFamily="49" charset="0"/>
              </a:rPr>
              <a:t>expand()</a:t>
            </a:r>
            <a:r>
              <a:rPr lang="en-US" sz="1600" baseline="30000" dirty="0">
                <a:latin typeface="Lucida Console" panose="020B0609040504020204" pitchFamily="49" charset="0"/>
              </a:rPr>
              <a:t>1</a:t>
            </a:r>
            <a:endParaRPr lang="en-US" dirty="0"/>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
        <p:nvSpPr>
          <p:cNvPr id="7" name="Content Placeholder 2">
            <a:extLst>
              <a:ext uri="{FF2B5EF4-FFF2-40B4-BE49-F238E27FC236}">
                <a16:creationId xmlns:a16="http://schemas.microsoft.com/office/drawing/2014/main" id="{E54338DA-72DD-3F4E-A326-905E7F800923}"/>
              </a:ext>
            </a:extLst>
          </p:cNvPr>
          <p:cNvSpPr txBox="1">
            <a:spLocks/>
          </p:cNvSpPr>
          <p:nvPr/>
        </p:nvSpPr>
        <p:spPr>
          <a:xfrm>
            <a:off x="367759" y="4763360"/>
            <a:ext cx="7616825" cy="25314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i="1" baseline="30000" dirty="0">
                <a:latin typeface="Helvetica" pitchFamily="2" charset="0"/>
              </a:rPr>
              <a:t>1</a:t>
            </a:r>
            <a:r>
              <a:rPr lang="en-US" sz="1200" i="1" dirty="0">
                <a:latin typeface="Helvetica" pitchFamily="2" charset="0"/>
              </a:rPr>
              <a:t>Could also be expanded by time intervals in a time-inhomogeneous model</a:t>
            </a:r>
          </a:p>
        </p:txBody>
      </p:sp>
    </p:spTree>
    <p:extLst>
      <p:ext uri="{BB962C8B-B14F-4D97-AF65-F5344CB8AC3E}">
        <p14:creationId xmlns:p14="http://schemas.microsoft.com/office/powerpoint/2010/main" val="31763329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80</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198" y="1779792"/>
            <a:ext cx="7970520" cy="3323987"/>
          </a:xfrm>
          <a:prstGeom prst="rect">
            <a:avLst/>
          </a:prstGeom>
          <a:solidFill>
            <a:schemeClr val="bg1">
              <a:lumMod val="85000"/>
            </a:schemeClr>
          </a:solidFill>
        </p:spPr>
        <p:txBody>
          <a:bodyPr wrap="square">
            <a:spAutoFit/>
          </a:bodyPr>
          <a:lstStyle/>
          <a:p>
            <a:r>
              <a:rPr lang="en-US" sz="1050" b="1" dirty="0" err="1">
                <a:solidFill>
                  <a:srgbClr val="2E6FBB"/>
                </a:solidFill>
                <a:latin typeface="Lucida Console" panose="020B0609040504020204" pitchFamily="49" charset="0"/>
              </a:rPr>
              <a:t>tparams_def</a:t>
            </a:r>
            <a:r>
              <a:rPr lang="en-US" sz="1050" b="1" dirty="0">
                <a:solidFill>
                  <a:srgbClr val="2E6FBB"/>
                </a:solidFill>
                <a:latin typeface="Lucida Console" panose="020B0609040504020204" pitchFamily="49" charset="0"/>
              </a:rPr>
              <a:t> </a:t>
            </a:r>
            <a:r>
              <a:rPr lang="en-US" sz="1050" dirty="0">
                <a:latin typeface="Lucida Console" panose="020B0609040504020204" pitchFamily="49" charset="0"/>
              </a:rPr>
              <a:t>&lt;- </a:t>
            </a:r>
            <a:r>
              <a:rPr lang="en-US" sz="1050" b="1" dirty="0" err="1">
                <a:latin typeface="Lucida Console" panose="020B0609040504020204" pitchFamily="49" charset="0"/>
              </a:rPr>
              <a:t>define_tparams</a:t>
            </a:r>
            <a:r>
              <a:rPr lang="en-US" sz="1050" dirty="0">
                <a:latin typeface="Lucida Console" panose="020B0609040504020204" pitchFamily="49" charset="0"/>
              </a:rPr>
              <a:t>({</a:t>
            </a:r>
          </a:p>
          <a:p>
            <a:r>
              <a:rPr lang="en-US" sz="1050" dirty="0">
                <a:latin typeface="Lucida Console" panose="020B0609040504020204" pitchFamily="49" charset="0"/>
              </a:rPr>
              <a:t>  </a:t>
            </a:r>
            <a:r>
              <a:rPr lang="en-US" sz="1050" dirty="0">
                <a:solidFill>
                  <a:schemeClr val="accent6"/>
                </a:solidFill>
                <a:latin typeface="Lucida Console" panose="020B0609040504020204" pitchFamily="49" charset="0"/>
              </a:rPr>
              <a:t># The treatment effect (relative risk) varies by </a:t>
            </a:r>
          </a:p>
          <a:p>
            <a:r>
              <a:rPr lang="en-US" sz="1050" dirty="0">
                <a:solidFill>
                  <a:schemeClr val="accent6"/>
                </a:solidFill>
                <a:latin typeface="Lucida Console" panose="020B0609040504020204" pitchFamily="49" charset="0"/>
              </a:rPr>
              <a:t>  # strategies (SOC is the reference strategy)</a:t>
            </a:r>
          </a:p>
          <a:p>
            <a:endParaRPr lang="en-US" sz="1050" dirty="0">
              <a:latin typeface="Lucida Console" panose="020B0609040504020204" pitchFamily="49" charset="0"/>
            </a:endParaRPr>
          </a:p>
          <a:p>
            <a:r>
              <a:rPr lang="en-US" sz="1050" dirty="0">
                <a:latin typeface="Lucida Console" panose="020B0609040504020204" pitchFamily="49" charset="0"/>
              </a:rPr>
              <a:t>  </a:t>
            </a:r>
            <a:r>
              <a:rPr lang="en-US" sz="1050" dirty="0" err="1">
                <a:latin typeface="Lucida Console" panose="020B0609040504020204" pitchFamily="49" charset="0"/>
              </a:rPr>
              <a:t>rr</a:t>
            </a:r>
            <a:r>
              <a:rPr lang="en-US" sz="1050" dirty="0">
                <a:latin typeface="Lucida Console" panose="020B0609040504020204" pitchFamily="49" charset="0"/>
              </a:rPr>
              <a:t> &lt;-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1, </a:t>
            </a:r>
            <a:r>
              <a:rPr lang="en-US" sz="1050" dirty="0" err="1">
                <a:latin typeface="Lucida Console" panose="020B0609040504020204" pitchFamily="49" charset="0"/>
              </a:rPr>
              <a:t>rr_new</a:t>
            </a:r>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a:latin typeface="Lucida Console" panose="020B0609040504020204" pitchFamily="49" charset="0"/>
              </a:rPr>
              <a:t>  list(</a:t>
            </a:r>
          </a:p>
          <a:p>
            <a:r>
              <a:rPr lang="en-US" sz="1050" dirty="0">
                <a:latin typeface="Lucida Console" panose="020B0609040504020204" pitchFamily="49" charset="0"/>
              </a:rPr>
              <a:t>    </a:t>
            </a:r>
            <a:r>
              <a:rPr lang="en-US" sz="1050" dirty="0" err="1">
                <a:latin typeface="Lucida Console" panose="020B0609040504020204" pitchFamily="49" charset="0"/>
              </a:rPr>
              <a:t>tpmatrix</a:t>
            </a:r>
            <a:r>
              <a:rPr lang="en-US" sz="1050" dirty="0">
                <a:latin typeface="Lucida Console" panose="020B0609040504020204" pitchFamily="49" charset="0"/>
              </a:rPr>
              <a:t> = </a:t>
            </a:r>
            <a:r>
              <a:rPr lang="en-US" sz="1050" b="1" dirty="0" err="1">
                <a:latin typeface="Lucida Console" panose="020B0609040504020204" pitchFamily="49" charset="0"/>
              </a:rPr>
              <a:t>tpmatrix</a:t>
            </a:r>
            <a:r>
              <a:rPr lang="en-US" sz="1050" dirty="0">
                <a:latin typeface="Lucida Console" panose="020B0609040504020204" pitchFamily="49" charset="0"/>
              </a:rPr>
              <a:t>(</a:t>
            </a:r>
          </a:p>
          <a:p>
            <a:r>
              <a:rPr lang="en-US" sz="1050" dirty="0">
                <a:latin typeface="Lucida Console" panose="020B0609040504020204" pitchFamily="49" charset="0"/>
              </a:rPr>
              <a:t>      C,          p_soc$h_s1 * </a:t>
            </a:r>
            <a:r>
              <a:rPr lang="en-US" sz="1050" dirty="0" err="1">
                <a:latin typeface="Lucida Console" panose="020B0609040504020204" pitchFamily="49" charset="0"/>
              </a:rPr>
              <a:t>rr</a:t>
            </a:r>
            <a:r>
              <a:rPr lang="en-US" sz="1050" dirty="0">
                <a:latin typeface="Lucida Console" panose="020B0609040504020204" pitchFamily="49" charset="0"/>
              </a:rPr>
              <a:t>, p_soc$h_s2 * </a:t>
            </a:r>
            <a:r>
              <a:rPr lang="en-US" sz="1050" dirty="0" err="1">
                <a:latin typeface="Lucida Console" panose="020B0609040504020204" pitchFamily="49" charset="0"/>
              </a:rPr>
              <a:t>rr</a:t>
            </a:r>
            <a:r>
              <a:rPr lang="en-US" sz="1050" dirty="0">
                <a:latin typeface="Lucida Console" panose="020B0609040504020204" pitchFamily="49" charset="0"/>
              </a:rPr>
              <a:t>,  </a:t>
            </a:r>
            <a:r>
              <a:rPr lang="en-US" sz="1050" dirty="0" err="1">
                <a:latin typeface="Lucida Console" panose="020B0609040504020204" pitchFamily="49" charset="0"/>
              </a:rPr>
              <a:t>p_soc$h_d</a:t>
            </a:r>
            <a:r>
              <a:rPr lang="en-US" sz="1050" dirty="0">
                <a:latin typeface="Lucida Console" panose="020B0609040504020204" pitchFamily="49" charset="0"/>
              </a:rPr>
              <a:t>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p_soc$s1_h, C,               p_soc$s1_s2 * </a:t>
            </a:r>
            <a:r>
              <a:rPr lang="en-US" sz="1050" dirty="0" err="1">
                <a:latin typeface="Lucida Console" panose="020B0609040504020204" pitchFamily="49" charset="0"/>
              </a:rPr>
              <a:t>rr</a:t>
            </a:r>
            <a:r>
              <a:rPr lang="en-US" sz="1050" dirty="0">
                <a:latin typeface="Lucida Console" panose="020B0609040504020204" pitchFamily="49" charset="0"/>
              </a:rPr>
              <a:t>, p_soc$s1_d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p_soc$s2_h, p_soc$s2_s1,     C,                p_soc$s2_d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0,          0,               0,                1</a:t>
            </a:r>
          </a:p>
          <a:p>
            <a:r>
              <a:rPr lang="en-US" sz="1050" dirty="0">
                <a:latin typeface="Lucida Console" panose="020B0609040504020204" pitchFamily="49" charset="0"/>
              </a:rPr>
              <a:t>    ),</a:t>
            </a:r>
          </a:p>
          <a:p>
            <a:r>
              <a:rPr lang="en-US" sz="1050" dirty="0">
                <a:latin typeface="Lucida Console" panose="020B0609040504020204" pitchFamily="49" charset="0"/>
              </a:rPr>
              <a:t>    utility = u,</a:t>
            </a:r>
          </a:p>
          <a:p>
            <a:r>
              <a:rPr lang="en-US" sz="1050" dirty="0">
                <a:latin typeface="Lucida Console" panose="020B0609040504020204" pitchFamily="49" charset="0"/>
              </a:rPr>
              <a:t>    costs = list(</a:t>
            </a:r>
          </a:p>
          <a:p>
            <a:r>
              <a:rPr lang="en-US" sz="1050" dirty="0">
                <a:latin typeface="Lucida Console" panose="020B0609040504020204" pitchFamily="49" charset="0"/>
              </a:rPr>
              <a:t>      treatment =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a:t>
            </a:r>
            <a:r>
              <a:rPr lang="en-US" sz="1050" dirty="0" err="1">
                <a:latin typeface="Lucida Console" panose="020B0609040504020204" pitchFamily="49" charset="0"/>
              </a:rPr>
              <a:t>c_soc</a:t>
            </a:r>
            <a:r>
              <a:rPr lang="en-US" sz="1050" dirty="0">
                <a:latin typeface="Lucida Console" panose="020B0609040504020204" pitchFamily="49" charset="0"/>
              </a:rPr>
              <a:t>, </a:t>
            </a:r>
            <a:r>
              <a:rPr lang="en-US" sz="1050" dirty="0" err="1">
                <a:latin typeface="Lucida Console" panose="020B0609040504020204" pitchFamily="49" charset="0"/>
              </a:rPr>
              <a:t>c_new</a:t>
            </a:r>
            <a:r>
              <a:rPr lang="en-US" sz="1050" dirty="0">
                <a:latin typeface="Lucida Console" panose="020B0609040504020204" pitchFamily="49" charset="0"/>
              </a:rPr>
              <a:t>),</a:t>
            </a:r>
          </a:p>
          <a:p>
            <a:r>
              <a:rPr lang="en-US" sz="1050" dirty="0">
                <a:latin typeface="Lucida Console" panose="020B0609040504020204" pitchFamily="49" charset="0"/>
              </a:rPr>
              <a:t>      medical = </a:t>
            </a:r>
            <a:r>
              <a:rPr lang="en-US" sz="1050" dirty="0" err="1">
                <a:latin typeface="Lucida Console" panose="020B0609040504020204" pitchFamily="49" charset="0"/>
              </a:rPr>
              <a:t>c_medical</a:t>
            </a:r>
            <a:endParaRPr lang="en-US" sz="1050" dirty="0">
              <a:latin typeface="Lucida Console" panose="020B0609040504020204" pitchFamily="49" charset="0"/>
            </a:endParaRPr>
          </a:p>
          <a:p>
            <a:r>
              <a:rPr lang="en-US" sz="1050" dirty="0">
                <a:latin typeface="Lucida Console" panose="020B0609040504020204" pitchFamily="49" charset="0"/>
              </a:rPr>
              <a:t>    )</a:t>
            </a:r>
          </a:p>
          <a:p>
            <a:r>
              <a:rPr lang="en-US" sz="1050" dirty="0">
                <a:latin typeface="Lucida Console" panose="020B0609040504020204" pitchFamily="49" charset="0"/>
              </a:rPr>
              <a:t>  )</a:t>
            </a:r>
          </a:p>
          <a:p>
            <a:r>
              <a:rPr lang="en-US" sz="1050" dirty="0">
                <a:latin typeface="Lucida Console" panose="020B0609040504020204" pitchFamily="49" charset="0"/>
              </a:rPr>
              <a:t>})</a:t>
            </a:r>
          </a:p>
        </p:txBody>
      </p:sp>
      <p:sp>
        <p:nvSpPr>
          <p:cNvPr id="30" name="Rectangle 29">
            <a:extLst>
              <a:ext uri="{FF2B5EF4-FFF2-40B4-BE49-F238E27FC236}">
                <a16:creationId xmlns:a16="http://schemas.microsoft.com/office/drawing/2014/main" id="{3E801143-500F-A549-BF7D-E5480748281E}"/>
              </a:ext>
            </a:extLst>
          </p:cNvPr>
          <p:cNvSpPr/>
          <p:nvPr/>
        </p:nvSpPr>
        <p:spPr>
          <a:xfrm>
            <a:off x="6374533" y="3214732"/>
            <a:ext cx="1801725" cy="230832"/>
          </a:xfrm>
          <a:prstGeom prst="rect">
            <a:avLst/>
          </a:prstGeom>
        </p:spPr>
        <p:txBody>
          <a:bodyPr wrap="square">
            <a:spAutoFit/>
          </a:bodyPr>
          <a:lstStyle/>
          <a:p>
            <a:r>
              <a:rPr lang="en-US" sz="900" i="1" dirty="0">
                <a:solidFill>
                  <a:srgbClr val="002060"/>
                </a:solidFill>
                <a:latin typeface="Helvetica"/>
              </a:rPr>
              <a:t>Parameter (defined above)</a:t>
            </a:r>
          </a:p>
        </p:txBody>
      </p:sp>
      <p:sp>
        <p:nvSpPr>
          <p:cNvPr id="7" name="Rectangle 6">
            <a:extLst>
              <a:ext uri="{FF2B5EF4-FFF2-40B4-BE49-F238E27FC236}">
                <a16:creationId xmlns:a16="http://schemas.microsoft.com/office/drawing/2014/main" id="{A5D8CE4D-4428-DB4A-86B5-B0A60D5CBC5F}"/>
              </a:ext>
            </a:extLst>
          </p:cNvPr>
          <p:cNvSpPr/>
          <p:nvPr/>
        </p:nvSpPr>
        <p:spPr>
          <a:xfrm>
            <a:off x="4008430" y="3723528"/>
            <a:ext cx="2366103" cy="369332"/>
          </a:xfrm>
          <a:prstGeom prst="rect">
            <a:avLst/>
          </a:prstGeom>
        </p:spPr>
        <p:txBody>
          <a:bodyPr wrap="square">
            <a:spAutoFit/>
          </a:bodyPr>
          <a:lstStyle/>
          <a:p>
            <a:r>
              <a:rPr lang="en-US" sz="900" i="1" dirty="0">
                <a:solidFill>
                  <a:srgbClr val="002060"/>
                </a:solidFill>
                <a:latin typeface="Helvetica"/>
              </a:rPr>
              <a:t>C denotes the “complement”, ensuring that the probabilities in a row sum to 1</a:t>
            </a:r>
            <a:endParaRPr lang="en-US" sz="900" dirty="0">
              <a:solidFill>
                <a:srgbClr val="002060"/>
              </a:solidFill>
            </a:endParaRPr>
          </a:p>
        </p:txBody>
      </p:sp>
      <p:cxnSp>
        <p:nvCxnSpPr>
          <p:cNvPr id="16" name="Straight Arrow Connector 15">
            <a:extLst>
              <a:ext uri="{FF2B5EF4-FFF2-40B4-BE49-F238E27FC236}">
                <a16:creationId xmlns:a16="http://schemas.microsoft.com/office/drawing/2014/main" id="{6BC029CB-DDAA-3243-B758-C690F3D7D4DC}"/>
              </a:ext>
            </a:extLst>
          </p:cNvPr>
          <p:cNvCxnSpPr>
            <a:cxnSpLocks/>
          </p:cNvCxnSpPr>
          <p:nvPr/>
        </p:nvCxnSpPr>
        <p:spPr>
          <a:xfrm>
            <a:off x="4986694" y="2846681"/>
            <a:ext cx="141565" cy="25712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317E36E8-FB28-974A-AB47-07E3487A9C22}"/>
              </a:ext>
            </a:extLst>
          </p:cNvPr>
          <p:cNvCxnSpPr>
            <a:cxnSpLocks/>
            <a:stCxn id="30" idx="1"/>
          </p:cNvCxnSpPr>
          <p:nvPr/>
        </p:nvCxnSpPr>
        <p:spPr>
          <a:xfrm flipH="1" flipV="1">
            <a:off x="6007615" y="3168088"/>
            <a:ext cx="366918" cy="16206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D54DDCEE-674D-144B-A0EA-9C9682B624CE}"/>
              </a:ext>
            </a:extLst>
          </p:cNvPr>
          <p:cNvCxnSpPr>
            <a:cxnSpLocks/>
            <a:stCxn id="7" idx="1"/>
          </p:cNvCxnSpPr>
          <p:nvPr/>
        </p:nvCxnSpPr>
        <p:spPr>
          <a:xfrm flipH="1" flipV="1">
            <a:off x="3519860" y="3553776"/>
            <a:ext cx="488570" cy="354418"/>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93816E86-4F29-9044-8890-42F1F511A7E2}"/>
              </a:ext>
            </a:extLst>
          </p:cNvPr>
          <p:cNvSpPr/>
          <p:nvPr/>
        </p:nvSpPr>
        <p:spPr>
          <a:xfrm>
            <a:off x="4632467" y="2615849"/>
            <a:ext cx="1638791"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5" name="Straight Arrow Connector 24">
            <a:extLst>
              <a:ext uri="{FF2B5EF4-FFF2-40B4-BE49-F238E27FC236}">
                <a16:creationId xmlns:a16="http://schemas.microsoft.com/office/drawing/2014/main" id="{51B26590-17CD-AC44-9AAF-B4CC8D4D3352}"/>
              </a:ext>
            </a:extLst>
          </p:cNvPr>
          <p:cNvCxnSpPr>
            <a:cxnSpLocks/>
            <a:stCxn id="23" idx="1"/>
          </p:cNvCxnSpPr>
          <p:nvPr/>
        </p:nvCxnSpPr>
        <p:spPr>
          <a:xfrm flipH="1" flipV="1">
            <a:off x="4389119" y="2638855"/>
            <a:ext cx="243348" cy="9241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EF280E40-B8A8-D64D-9983-6C17CC6D7D49}"/>
              </a:ext>
            </a:extLst>
          </p:cNvPr>
          <p:cNvSpPr/>
          <p:nvPr/>
        </p:nvSpPr>
        <p:spPr>
          <a:xfrm>
            <a:off x="3078478" y="2693001"/>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10" name="Straight Arrow Connector 9">
            <a:extLst>
              <a:ext uri="{FF2B5EF4-FFF2-40B4-BE49-F238E27FC236}">
                <a16:creationId xmlns:a16="http://schemas.microsoft.com/office/drawing/2014/main" id="{910F05D0-FEAF-DA4D-B16D-B11A33EB2FE6}"/>
              </a:ext>
            </a:extLst>
          </p:cNvPr>
          <p:cNvCxnSpPr>
            <a:cxnSpLocks/>
            <a:stCxn id="8" idx="1"/>
          </p:cNvCxnSpPr>
          <p:nvPr/>
        </p:nvCxnSpPr>
        <p:spPr>
          <a:xfrm flipH="1" flipV="1">
            <a:off x="2772600" y="2669631"/>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D86322EA-6194-574C-BAD0-B972B1334ECA}"/>
              </a:ext>
            </a:extLst>
          </p:cNvPr>
          <p:cNvSpPr/>
          <p:nvPr/>
        </p:nvSpPr>
        <p:spPr>
          <a:xfrm>
            <a:off x="2082932" y="3780582"/>
            <a:ext cx="763496"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0" name="Straight Arrow Connector 19">
            <a:extLst>
              <a:ext uri="{FF2B5EF4-FFF2-40B4-BE49-F238E27FC236}">
                <a16:creationId xmlns:a16="http://schemas.microsoft.com/office/drawing/2014/main" id="{E426CE90-6804-D84B-88F5-BEE760A939B9}"/>
              </a:ext>
            </a:extLst>
          </p:cNvPr>
          <p:cNvCxnSpPr>
            <a:cxnSpLocks/>
            <a:stCxn id="19" idx="1"/>
          </p:cNvCxnSpPr>
          <p:nvPr/>
        </p:nvCxnSpPr>
        <p:spPr>
          <a:xfrm flipH="1">
            <a:off x="1787718" y="3895998"/>
            <a:ext cx="295214" cy="7194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BCD82428-B897-1A4B-A045-5BEFA2D6B6E0}"/>
              </a:ext>
            </a:extLst>
          </p:cNvPr>
          <p:cNvSpPr/>
          <p:nvPr/>
        </p:nvSpPr>
        <p:spPr>
          <a:xfrm>
            <a:off x="3152306" y="4436880"/>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45" name="Straight Arrow Connector 44">
            <a:extLst>
              <a:ext uri="{FF2B5EF4-FFF2-40B4-BE49-F238E27FC236}">
                <a16:creationId xmlns:a16="http://schemas.microsoft.com/office/drawing/2014/main" id="{4FECFE8F-913F-5D48-8D91-4B1256453137}"/>
              </a:ext>
            </a:extLst>
          </p:cNvPr>
          <p:cNvCxnSpPr>
            <a:cxnSpLocks/>
            <a:stCxn id="44" idx="1"/>
          </p:cNvCxnSpPr>
          <p:nvPr/>
        </p:nvCxnSpPr>
        <p:spPr>
          <a:xfrm flipH="1" flipV="1">
            <a:off x="2846428" y="4413510"/>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0B2A2EA3-21F1-CF48-B32C-7E00DB6F0A0E}"/>
              </a:ext>
            </a:extLst>
          </p:cNvPr>
          <p:cNvSpPr/>
          <p:nvPr/>
        </p:nvSpPr>
        <p:spPr>
          <a:xfrm>
            <a:off x="4727152" y="4575778"/>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48" name="Straight Arrow Connector 47">
            <a:extLst>
              <a:ext uri="{FF2B5EF4-FFF2-40B4-BE49-F238E27FC236}">
                <a16:creationId xmlns:a16="http://schemas.microsoft.com/office/drawing/2014/main" id="{6B414C61-FFE5-A941-A1F8-FC8DBD1A08C5}"/>
              </a:ext>
            </a:extLst>
          </p:cNvPr>
          <p:cNvCxnSpPr>
            <a:cxnSpLocks/>
          </p:cNvCxnSpPr>
          <p:nvPr/>
        </p:nvCxnSpPr>
        <p:spPr>
          <a:xfrm flipH="1" flipV="1">
            <a:off x="4727152" y="4401111"/>
            <a:ext cx="263773" cy="174667"/>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B814E7C6-37B2-0443-9E42-4F2261CFDC6A}"/>
              </a:ext>
            </a:extLst>
          </p:cNvPr>
          <p:cNvCxnSpPr>
            <a:cxnSpLocks/>
            <a:stCxn id="46" idx="0"/>
          </p:cNvCxnSpPr>
          <p:nvPr/>
        </p:nvCxnSpPr>
        <p:spPr>
          <a:xfrm flipV="1">
            <a:off x="5095671" y="4414189"/>
            <a:ext cx="150392" cy="161589"/>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8330B799-D897-1F4D-BEBB-E006AB746384}"/>
              </a:ext>
            </a:extLst>
          </p:cNvPr>
          <p:cNvSpPr/>
          <p:nvPr/>
        </p:nvSpPr>
        <p:spPr>
          <a:xfrm>
            <a:off x="1714413" y="4752747"/>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76" name="Straight Arrow Connector 75">
            <a:extLst>
              <a:ext uri="{FF2B5EF4-FFF2-40B4-BE49-F238E27FC236}">
                <a16:creationId xmlns:a16="http://schemas.microsoft.com/office/drawing/2014/main" id="{62CBCD3D-9B03-1C4F-974D-3D65F1F796F1}"/>
              </a:ext>
            </a:extLst>
          </p:cNvPr>
          <p:cNvCxnSpPr>
            <a:cxnSpLocks/>
            <a:stCxn id="72" idx="0"/>
          </p:cNvCxnSpPr>
          <p:nvPr/>
        </p:nvCxnSpPr>
        <p:spPr>
          <a:xfrm flipV="1">
            <a:off x="2082932" y="4542305"/>
            <a:ext cx="1" cy="21044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60B3F924-20A7-A04F-A14D-259F7DA2D03E}"/>
              </a:ext>
            </a:extLst>
          </p:cNvPr>
          <p:cNvSpPr txBox="1"/>
          <p:nvPr/>
        </p:nvSpPr>
        <p:spPr>
          <a:xfrm>
            <a:off x="2263140" y="4655820"/>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88" name="Content Placeholder 2">
            <a:extLst>
              <a:ext uri="{FF2B5EF4-FFF2-40B4-BE49-F238E27FC236}">
                <a16:creationId xmlns:a16="http://schemas.microsoft.com/office/drawing/2014/main" id="{9A8C6652-1934-744F-8142-9A27D39BA905}"/>
              </a:ext>
            </a:extLst>
          </p:cNvPr>
          <p:cNvSpPr txBox="1">
            <a:spLocks/>
          </p:cNvSpPr>
          <p:nvPr/>
        </p:nvSpPr>
        <p:spPr>
          <a:xfrm>
            <a:off x="457199" y="996732"/>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You write mathematical expressions</a:t>
            </a:r>
          </a:p>
          <a:p>
            <a:r>
              <a:rPr lang="en-US" dirty="0"/>
              <a:t>Vectorized over PSA iterations and input data rows</a:t>
            </a:r>
          </a:p>
        </p:txBody>
      </p:sp>
      <p:sp>
        <p:nvSpPr>
          <p:cNvPr id="27" name="Rounded Rectangular Callout 26">
            <a:extLst>
              <a:ext uri="{FF2B5EF4-FFF2-40B4-BE49-F238E27FC236}">
                <a16:creationId xmlns:a16="http://schemas.microsoft.com/office/drawing/2014/main" id="{4C2CD36A-2515-3A41-A441-EB66F697C454}"/>
              </a:ext>
            </a:extLst>
          </p:cNvPr>
          <p:cNvSpPr/>
          <p:nvPr/>
        </p:nvSpPr>
        <p:spPr>
          <a:xfrm>
            <a:off x="6007615" y="2310038"/>
            <a:ext cx="1944667" cy="642875"/>
          </a:xfrm>
          <a:prstGeom prst="wedgeRoundRectCallout">
            <a:avLst>
              <a:gd name="adj1" fmla="val -69766"/>
              <a:gd name="adj2" fmla="val 64488"/>
              <a:gd name="adj3" fmla="val 16667"/>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800" b="1" dirty="0" err="1">
                <a:solidFill>
                  <a:schemeClr val="bg1"/>
                </a:solidFill>
              </a:rPr>
              <a:t>tpmatrix</a:t>
            </a:r>
            <a:r>
              <a:rPr lang="en-US" sz="800" b="1" dirty="0">
                <a:solidFill>
                  <a:schemeClr val="bg1"/>
                </a:solidFill>
              </a:rPr>
              <a:t>() </a:t>
            </a:r>
            <a:r>
              <a:rPr lang="en-US" sz="800" dirty="0">
                <a:solidFill>
                  <a:schemeClr val="bg1"/>
                </a:solidFill>
              </a:rPr>
              <a:t>is a powerful function for creating/storing transition probabilities that vary across PSA samples, strategies, subgroups, and time intervals</a:t>
            </a:r>
          </a:p>
        </p:txBody>
      </p:sp>
      <p:sp>
        <p:nvSpPr>
          <p:cNvPr id="6" name="Rectangle 5">
            <a:extLst>
              <a:ext uri="{FF2B5EF4-FFF2-40B4-BE49-F238E27FC236}">
                <a16:creationId xmlns:a16="http://schemas.microsoft.com/office/drawing/2014/main" id="{0E119851-A349-2A4D-978B-BE216FD07387}"/>
              </a:ext>
            </a:extLst>
          </p:cNvPr>
          <p:cNvSpPr/>
          <p:nvPr/>
        </p:nvSpPr>
        <p:spPr>
          <a:xfrm>
            <a:off x="1753306" y="2923833"/>
            <a:ext cx="658368" cy="179970"/>
          </a:xfrm>
          <a:prstGeom prst="rect">
            <a:avLst/>
          </a:prstGeom>
          <a:noFill/>
          <a:ln w="127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28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 grpId="0"/>
      <p:bldP spid="23" grpId="0"/>
      <p:bldP spid="8" grpId="0"/>
      <p:bldP spid="19" grpId="0"/>
      <p:bldP spid="44" grpId="0"/>
      <p:bldP spid="46" grpId="0"/>
      <p:bldP spid="72" grpId="0"/>
      <p:bldP spid="27" grpId="0" animBg="1"/>
      <p:bldP spid="6"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a:t>
            </a:r>
            <a:r>
              <a:rPr lang="en-US" sz="1500" dirty="0"/>
              <a:t>function </a:t>
            </a:r>
            <a:r>
              <a:rPr lang="en-US" sz="1500" dirty="0" err="1">
                <a:solidFill>
                  <a:schemeClr val="accent3"/>
                </a:solidFill>
                <a:latin typeface="Lucida Console" panose="020B0609040504020204" pitchFamily="49" charset="0"/>
              </a:rPr>
              <a:t>create_CohortDtstm</a:t>
            </a:r>
            <a:r>
              <a:rPr lang="en-US" sz="1500" dirty="0">
                <a:solidFill>
                  <a:schemeClr val="accent3"/>
                </a:solidFill>
                <a:latin typeface="Lucida Console" panose="020B0609040504020204" pitchFamily="49" charset="0"/>
              </a:rPr>
              <a:t>() </a:t>
            </a:r>
          </a:p>
          <a:p>
            <a:endParaRPr lang="en-US" sz="1600" dirty="0"/>
          </a:p>
          <a:p>
            <a:endParaRPr lang="en-US" sz="1600" dirty="0"/>
          </a:p>
          <a:p>
            <a:r>
              <a:rPr lang="en-US" sz="1600" dirty="0"/>
              <a:t>This object consists of a </a:t>
            </a:r>
          </a:p>
          <a:p>
            <a:pPr lvl="1"/>
            <a:r>
              <a:rPr lang="en-US" sz="1400" dirty="0"/>
              <a:t>transition model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81</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mod_def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6D4C72A-6F35-994C-83C2-985DA60EE1FA}"/>
              </a:ext>
            </a:extLst>
          </p:cNvPr>
          <p:cNvSpPr>
            <a:spLocks noGrp="1"/>
          </p:cNvSpPr>
          <p:nvPr>
            <p:ph idx="1"/>
          </p:nvPr>
        </p:nvSpPr>
        <p:spPr>
          <a:xfrm>
            <a:off x="457200" y="1150936"/>
            <a:ext cx="7616825" cy="3388113"/>
          </a:xfrm>
        </p:spPr>
        <p:txBody>
          <a:bodyPr>
            <a:normAutofit/>
          </a:bodyPr>
          <a:lstStyle/>
          <a:p>
            <a:r>
              <a:rPr lang="en-US" sz="1600" dirty="0"/>
              <a:t>Health state probabilities</a:t>
            </a:r>
          </a:p>
          <a:p>
            <a:pPr marL="0" indent="0">
              <a:buNone/>
            </a:pPr>
            <a:endParaRPr lang="en-US" sz="1600" dirty="0"/>
          </a:p>
          <a:p>
            <a:pPr marL="0" indent="0">
              <a:buNone/>
            </a:pPr>
            <a:endParaRPr lang="en-US" sz="1000" dirty="0"/>
          </a:p>
          <a:p>
            <a:r>
              <a:rPr lang="en-US" sz="1600" dirty="0"/>
              <a:t>QALYs</a:t>
            </a:r>
          </a:p>
          <a:p>
            <a:endParaRPr lang="en-US" sz="1600" dirty="0"/>
          </a:p>
          <a:p>
            <a:pPr marL="0" indent="0">
              <a:buNone/>
            </a:pPr>
            <a:endParaRPr lang="en-US" sz="1600" dirty="0"/>
          </a:p>
          <a:p>
            <a:r>
              <a:rPr lang="en-US" sz="1600" dirty="0"/>
              <a:t>Costs</a:t>
            </a:r>
          </a:p>
          <a:p>
            <a:endParaRPr lang="en-US" sz="800" dirty="0">
              <a:latin typeface="Lucida Console" panose="020B0609040504020204" pitchFamily="49" charset="0"/>
              <a:cs typeface="+mn-cs"/>
            </a:endParaRPr>
          </a:p>
        </p:txBody>
      </p:sp>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82</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19981"/>
            <a:ext cx="3328155" cy="261610"/>
          </a:xfrm>
          <a:prstGeom prst="rect">
            <a:avLst/>
          </a:prstGeom>
          <a:solidFill>
            <a:schemeClr val="bg1">
              <a:lumMod val="85000"/>
            </a:schemeClr>
          </a:solidFill>
        </p:spPr>
        <p:txBody>
          <a:bodyPr wrap="non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10" name="TextBox 9">
            <a:extLst>
              <a:ext uri="{FF2B5EF4-FFF2-40B4-BE49-F238E27FC236}">
                <a16:creationId xmlns:a16="http://schemas.microsoft.com/office/drawing/2014/main" id="{EE9E89AC-0717-C340-8519-3DA93745B661}"/>
              </a:ext>
            </a:extLst>
          </p:cNvPr>
          <p:cNvSpPr txBox="1"/>
          <p:nvPr/>
        </p:nvSpPr>
        <p:spPr>
          <a:xfrm>
            <a:off x="205409" y="132522"/>
            <a:ext cx="4671391" cy="616226"/>
          </a:xfrm>
          <a:prstGeom prst="rect">
            <a:avLst/>
          </a:prstGeom>
          <a:noFill/>
        </p:spPr>
        <p:txBody>
          <a:bodyPr wrap="square" lIns="0" tIns="0" rIns="0" bIns="0" rtlCol="0">
            <a:noAutofit/>
          </a:bodyPr>
          <a:lstStyle/>
          <a:p>
            <a:endParaRPr lang="en-US" sz="1600" dirty="0" err="1"/>
          </a:p>
        </p:txBody>
      </p:sp>
      <p:sp>
        <p:nvSpPr>
          <p:cNvPr id="11" name="Rectangle 10">
            <a:extLst>
              <a:ext uri="{FF2B5EF4-FFF2-40B4-BE49-F238E27FC236}">
                <a16:creationId xmlns:a16="http://schemas.microsoft.com/office/drawing/2014/main" id="{A47B889F-1065-364A-9C6D-9A66F7908BFB}"/>
              </a:ext>
            </a:extLst>
          </p:cNvPr>
          <p:cNvSpPr/>
          <p:nvPr/>
        </p:nvSpPr>
        <p:spPr>
          <a:xfrm>
            <a:off x="4070074" y="1143000"/>
            <a:ext cx="4024129"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t      </a:t>
            </a:r>
            <a:r>
              <a:rPr lang="en-US" sz="800" dirty="0" err="1">
                <a:latin typeface="Lucida Console" panose="020B0609040504020204" pitchFamily="49" charset="0"/>
              </a:rPr>
              <a:t>prob</a:t>
            </a:r>
            <a:endParaRPr lang="en-US" sz="800" dirty="0">
              <a:latin typeface="Lucida Console" panose="020B0609040504020204" pitchFamily="49" charset="0"/>
            </a:endParaRPr>
          </a:p>
          <a:p>
            <a:r>
              <a:rPr lang="en-US" sz="800" dirty="0">
                <a:latin typeface="Lucida Console" panose="020B0609040504020204" pitchFamily="49" charset="0"/>
              </a:rPr>
              <a:t>1:      1           1          1      1        1 0 1.0000000</a:t>
            </a:r>
          </a:p>
          <a:p>
            <a:r>
              <a:rPr lang="en-US" sz="800" dirty="0">
                <a:latin typeface="Lucida Console" panose="020B0609040504020204" pitchFamily="49" charset="0"/>
              </a:rPr>
              <a:t>2:      1           1          1      1        1 1 0.8466964</a:t>
            </a:r>
          </a:p>
          <a:p>
            <a:r>
              <a:rPr lang="en-US" sz="800" dirty="0">
                <a:latin typeface="Lucida Console" panose="020B0609040504020204" pitchFamily="49" charset="0"/>
              </a:rPr>
              <a:t>3:      1           1          1      1        1 2 0.7929241</a:t>
            </a:r>
          </a:p>
          <a:p>
            <a:r>
              <a:rPr lang="en-US" sz="800" dirty="0">
                <a:latin typeface="Lucida Console" panose="020B0609040504020204" pitchFamily="49" charset="0"/>
              </a:rPr>
              <a:t>4:      1           1          1      1        1 3 0.7652357</a:t>
            </a:r>
          </a:p>
          <a:p>
            <a:r>
              <a:rPr lang="en-US" sz="800" dirty="0">
                <a:latin typeface="Lucida Console" panose="020B0609040504020204" pitchFamily="49" charset="0"/>
              </a:rPr>
              <a:t>5:      1           1          1      1        1 4 0.7446251</a:t>
            </a:r>
          </a:p>
          <a:p>
            <a:r>
              <a:rPr lang="en-US" sz="800" dirty="0">
                <a:latin typeface="Lucida Console" panose="020B0609040504020204" pitchFamily="49" charset="0"/>
              </a:rPr>
              <a:t>6:      1           1          1      1        1 5 0.7261680</a:t>
            </a:r>
          </a:p>
        </p:txBody>
      </p:sp>
      <p:sp>
        <p:nvSpPr>
          <p:cNvPr id="12" name="Rectangle 11">
            <a:extLst>
              <a:ext uri="{FF2B5EF4-FFF2-40B4-BE49-F238E27FC236}">
                <a16:creationId xmlns:a16="http://schemas.microsoft.com/office/drawing/2014/main" id="{09FEF1B2-A594-0641-87E3-F8BC2F9380D3}"/>
              </a:ext>
            </a:extLst>
          </p:cNvPr>
          <p:cNvSpPr/>
          <p:nvPr/>
        </p:nvSpPr>
        <p:spPr>
          <a:xfrm>
            <a:off x="457200" y="2569278"/>
            <a:ext cx="3406798"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5" name="Rectangle 14">
            <a:extLst>
              <a:ext uri="{FF2B5EF4-FFF2-40B4-BE49-F238E27FC236}">
                <a16:creationId xmlns:a16="http://schemas.microsoft.com/office/drawing/2014/main" id="{2C6D881B-356F-A14F-BFA6-3BC991C5959B}"/>
              </a:ext>
            </a:extLst>
          </p:cNvPr>
          <p:cNvSpPr/>
          <p:nvPr/>
        </p:nvSpPr>
        <p:spPr>
          <a:xfrm>
            <a:off x="437022" y="3741685"/>
            <a:ext cx="340679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6" name="Rectangle 15">
            <a:extLst>
              <a:ext uri="{FF2B5EF4-FFF2-40B4-BE49-F238E27FC236}">
                <a16:creationId xmlns:a16="http://schemas.microsoft.com/office/drawing/2014/main" id="{09E9F4F0-EF11-5043-AF27-718C8AD8CBAA}"/>
              </a:ext>
            </a:extLst>
          </p:cNvPr>
          <p:cNvSpPr/>
          <p:nvPr/>
        </p:nvSpPr>
        <p:spPr>
          <a:xfrm>
            <a:off x="4070074" y="3672231"/>
            <a:ext cx="5189474"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category      costs</a:t>
            </a:r>
          </a:p>
          <a:p>
            <a:r>
              <a:rPr lang="en-US" sz="800" dirty="0">
                <a:latin typeface="Lucida Console" panose="020B0609040504020204" pitchFamily="49" charset="0"/>
              </a:rPr>
              <a:t>1:      1           1          1      1        1 0.03 treatment  29209.882</a:t>
            </a:r>
          </a:p>
          <a:p>
            <a:r>
              <a:rPr lang="en-US" sz="800" dirty="0">
                <a:latin typeface="Lucida Console" panose="020B0609040504020204" pitchFamily="49" charset="0"/>
              </a:rPr>
              <a:t>2:      1           1          1      1        2 0.03 treatment   7321.257</a:t>
            </a:r>
          </a:p>
          <a:p>
            <a:r>
              <a:rPr lang="en-US" sz="800" dirty="0">
                <a:latin typeface="Lucida Console" panose="020B0609040504020204" pitchFamily="49" charset="0"/>
              </a:rPr>
              <a:t>3:      1           1          1      1        3 0.03 treatment  14663.061</a:t>
            </a:r>
          </a:p>
          <a:p>
            <a:r>
              <a:rPr lang="en-US" sz="800" dirty="0">
                <a:latin typeface="Lucida Console" panose="020B0609040504020204" pitchFamily="49" charset="0"/>
              </a:rPr>
              <a:t>4:      1           2          1      1        1 0.03 treatment 211598.347</a:t>
            </a:r>
          </a:p>
          <a:p>
            <a:r>
              <a:rPr lang="en-US" sz="800" dirty="0">
                <a:latin typeface="Lucida Console" panose="020B0609040504020204" pitchFamily="49" charset="0"/>
              </a:rPr>
              <a:t>5:      1           2          1      1        2 0.03 treatment  42538.323</a:t>
            </a:r>
          </a:p>
          <a:p>
            <a:r>
              <a:rPr lang="en-US" sz="800" dirty="0">
                <a:latin typeface="Lucida Console" panose="020B0609040504020204" pitchFamily="49" charset="0"/>
              </a:rPr>
              <a:t>6:      1           2          1      1        3 0.03 treatment  70636.410</a:t>
            </a:r>
          </a:p>
        </p:txBody>
      </p:sp>
      <p:sp>
        <p:nvSpPr>
          <p:cNvPr id="17" name="Rectangle 16">
            <a:extLst>
              <a:ext uri="{FF2B5EF4-FFF2-40B4-BE49-F238E27FC236}">
                <a16:creationId xmlns:a16="http://schemas.microsoft.com/office/drawing/2014/main" id="{89A07903-BE11-444F-A8B3-21F778FF27ED}"/>
              </a:ext>
            </a:extLst>
          </p:cNvPr>
          <p:cNvSpPr/>
          <p:nvPr/>
        </p:nvSpPr>
        <p:spPr>
          <a:xfrm>
            <a:off x="4070074" y="2456257"/>
            <a:ext cx="4915913"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lys</a:t>
            </a:r>
            <a:endParaRPr lang="en-US" sz="800" dirty="0">
              <a:latin typeface="Lucida Console" panose="020B0609040504020204" pitchFamily="49" charset="0"/>
            </a:endParaRPr>
          </a:p>
          <a:p>
            <a:r>
              <a:rPr lang="en-US" sz="800" dirty="0">
                <a:latin typeface="Lucida Console" panose="020B0609040504020204" pitchFamily="49" charset="0"/>
              </a:rPr>
              <a:t>1:      1           1          1      1        1 0.03 14.604941 14.604941</a:t>
            </a:r>
          </a:p>
          <a:p>
            <a:r>
              <a:rPr lang="en-US" sz="800" dirty="0">
                <a:latin typeface="Lucida Console" panose="020B0609040504020204" pitchFamily="49" charset="0"/>
              </a:rPr>
              <a:t>2:      1           1          1      1        2 0.03  2.718281  3.660628</a:t>
            </a:r>
          </a:p>
          <a:p>
            <a:r>
              <a:rPr lang="en-US" sz="800" dirty="0">
                <a:latin typeface="Lucida Console" panose="020B0609040504020204" pitchFamily="49" charset="0"/>
              </a:rPr>
              <a:t>3:      1           1          1      1        3 0.03  2.595318  7.331531</a:t>
            </a:r>
          </a:p>
          <a:p>
            <a:r>
              <a:rPr lang="en-US" sz="800" dirty="0">
                <a:latin typeface="Lucida Console" panose="020B0609040504020204" pitchFamily="49" charset="0"/>
              </a:rPr>
              <a:t>4:      1           2          1      1        1 0.03 17.633196 17.633196</a:t>
            </a:r>
          </a:p>
          <a:p>
            <a:r>
              <a:rPr lang="en-US" sz="800" dirty="0">
                <a:latin typeface="Lucida Console" panose="020B0609040504020204" pitchFamily="49" charset="0"/>
              </a:rPr>
              <a:t>5:      1           2          1      1        2 0.03  2.632315  3.544860</a:t>
            </a:r>
          </a:p>
          <a:p>
            <a:r>
              <a:rPr lang="en-US" sz="800" dirty="0">
                <a:latin typeface="Lucida Console" panose="020B0609040504020204" pitchFamily="49" charset="0"/>
              </a:rPr>
              <a:t>6:      1           2          1      1        3 0.03  2.083739  5.886368</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animBg="1"/>
      <p:bldP spid="15" grpId="0" animBg="1"/>
      <p:bldP spid="16" grpId="0"/>
      <p:bldP spid="1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43001"/>
            <a:ext cx="3515989" cy="1681120"/>
          </a:xfrm>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a:t>
            </a:r>
          </a:p>
          <a:p>
            <a:r>
              <a:rPr lang="en-US" sz="1400" dirty="0"/>
              <a:t>First we need to aggregate (i.e., ”summarize”) costs and QALYs across health states</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83</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593641" y="2562511"/>
            <a:ext cx="265823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$summarize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C82A8786-558C-9D41-BD1C-C4B5B5CD9A72}"/>
              </a:ext>
            </a:extLst>
          </p:cNvPr>
          <p:cNvSpPr/>
          <p:nvPr/>
        </p:nvSpPr>
        <p:spPr>
          <a:xfrm>
            <a:off x="4753936" y="691083"/>
            <a:ext cx="3680746" cy="3785652"/>
          </a:xfrm>
          <a:prstGeom prst="rect">
            <a:avLst/>
          </a:prstGeom>
        </p:spPr>
        <p:txBody>
          <a:bodyPr wrap="square">
            <a:spAutoFit/>
          </a:bodyPr>
          <a:lstStyle/>
          <a:p>
            <a:r>
              <a:rPr lang="en-US" sz="800" dirty="0">
                <a:latin typeface="Lucida Console" panose="020B0609040504020204" pitchFamily="49" charset="0"/>
              </a:rPr>
              <a:t>$costs</a:t>
            </a:r>
          </a:p>
          <a:p>
            <a:r>
              <a:rPr lang="en-US" sz="800" dirty="0">
                <a:latin typeface="Lucida Console" panose="020B0609040504020204" pitchFamily="49" charset="0"/>
              </a:rPr>
              <a:t>       category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costs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treatment 0.03      1           1  51194.20      1</a:t>
            </a:r>
          </a:p>
          <a:p>
            <a:r>
              <a:rPr lang="en-US" sz="800" dirty="0">
                <a:latin typeface="Lucida Console" panose="020B0609040504020204" pitchFamily="49" charset="0"/>
              </a:rPr>
              <a:t>   2: treatment 0.03      1           2 324773.08      1</a:t>
            </a:r>
          </a:p>
          <a:p>
            <a:r>
              <a:rPr lang="en-US" sz="800" dirty="0">
                <a:latin typeface="Lucida Console" panose="020B0609040504020204" pitchFamily="49" charset="0"/>
              </a:rPr>
              <a:t>   3: treatment 0.03      2           1  48720.41      1</a:t>
            </a:r>
          </a:p>
          <a:p>
            <a:r>
              <a:rPr lang="en-US" sz="800" dirty="0">
                <a:latin typeface="Lucida Console" panose="020B0609040504020204" pitchFamily="49" charset="0"/>
              </a:rPr>
              <a:t>   4: treatment 0.03      2           2 316828.55      1</a:t>
            </a:r>
          </a:p>
          <a:p>
            <a:r>
              <a:rPr lang="en-US" sz="800" dirty="0">
                <a:latin typeface="Lucida Console" panose="020B0609040504020204" pitchFamily="49" charset="0"/>
              </a:rPr>
              <a:t>   5: treatment 0.03      3           1  51943.80      1</a:t>
            </a:r>
          </a:p>
          <a:p>
            <a:r>
              <a:rPr lang="en-US" sz="800" dirty="0">
                <a:latin typeface="Lucida Console" panose="020B0609040504020204" pitchFamily="49" charset="0"/>
              </a:rPr>
              <a:t>  ---                                                   </a:t>
            </a:r>
          </a:p>
          <a:p>
            <a:r>
              <a:rPr lang="en-US" sz="800" dirty="0">
                <a:latin typeface="Lucida Console" panose="020B0609040504020204" pitchFamily="49" charset="0"/>
              </a:rPr>
              <a:t>5996:     total 0.03    998           2 402500.90      1</a:t>
            </a:r>
          </a:p>
          <a:p>
            <a:r>
              <a:rPr lang="en-US" sz="800" dirty="0">
                <a:latin typeface="Lucida Console" panose="020B0609040504020204" pitchFamily="49" charset="0"/>
              </a:rPr>
              <a:t>5997:     total 0.03    999           1 197991.68      1</a:t>
            </a:r>
          </a:p>
          <a:p>
            <a:r>
              <a:rPr lang="en-US" sz="800" dirty="0">
                <a:latin typeface="Lucida Console" panose="020B0609040504020204" pitchFamily="49" charset="0"/>
              </a:rPr>
              <a:t>5998:     total 0.03    999           2 461755.98      1</a:t>
            </a:r>
          </a:p>
          <a:p>
            <a:r>
              <a:rPr lang="en-US" sz="800" dirty="0">
                <a:latin typeface="Lucida Console" panose="020B0609040504020204" pitchFamily="49" charset="0"/>
              </a:rPr>
              <a:t>5999:     total 0.03   1000           1 203541.38      1</a:t>
            </a:r>
          </a:p>
          <a:p>
            <a:r>
              <a:rPr lang="en-US" sz="800" dirty="0">
                <a:latin typeface="Lucida Console" panose="020B0609040504020204" pitchFamily="49" charset="0"/>
              </a:rPr>
              <a:t>6000:     total 0.03   1000           2 461558.77      1</a:t>
            </a:r>
          </a:p>
          <a:p>
            <a:endParaRPr lang="en-US" sz="800" dirty="0">
              <a:latin typeface="Lucida Console" panose="020B0609040504020204" pitchFamily="49" charset="0"/>
            </a:endParaRPr>
          </a:p>
          <a:p>
            <a:r>
              <a:rPr lang="en-US" sz="800" dirty="0">
                <a:latin typeface="Lucida Console" panose="020B0609040504020204" pitchFamily="49" charset="0"/>
              </a:rPr>
              <a:t>$</a:t>
            </a:r>
            <a:r>
              <a:rPr lang="en-US" sz="800" dirty="0" err="1">
                <a:latin typeface="Lucida Console" panose="020B0609040504020204" pitchFamily="49" charset="0"/>
              </a:rPr>
              <a:t>qalys</a:t>
            </a:r>
            <a:endParaRPr lang="en-US" sz="800" dirty="0">
              <a:latin typeface="Lucida Console" panose="020B0609040504020204" pitchFamily="49" charset="0"/>
            </a:endParaRPr>
          </a:p>
          <a:p>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0.03      1           1 19.91854      1</a:t>
            </a:r>
          </a:p>
          <a:p>
            <a:r>
              <a:rPr lang="en-US" sz="800" dirty="0">
                <a:latin typeface="Lucida Console" panose="020B0609040504020204" pitchFamily="49" charset="0"/>
              </a:rPr>
              <a:t>   2: 0.03      1           2 22.34925      1</a:t>
            </a:r>
          </a:p>
          <a:p>
            <a:r>
              <a:rPr lang="en-US" sz="800" dirty="0">
                <a:latin typeface="Lucida Console" panose="020B0609040504020204" pitchFamily="49" charset="0"/>
              </a:rPr>
              <a:t>   3: 0.03      2           1 19.87522      1</a:t>
            </a:r>
          </a:p>
          <a:p>
            <a:r>
              <a:rPr lang="en-US" sz="800" dirty="0">
                <a:latin typeface="Lucida Console" panose="020B0609040504020204" pitchFamily="49" charset="0"/>
              </a:rPr>
              <a:t>   4: 0.03      2           2 22.71959      1</a:t>
            </a:r>
          </a:p>
          <a:p>
            <a:r>
              <a:rPr lang="en-US" sz="800" dirty="0">
                <a:latin typeface="Lucida Console" panose="020B0609040504020204" pitchFamily="49" charset="0"/>
              </a:rPr>
              <a:t>   5: 0.03      3           1 21.39403      1</a:t>
            </a:r>
          </a:p>
          <a:p>
            <a:r>
              <a:rPr lang="en-US" sz="800" dirty="0">
                <a:latin typeface="Lucida Console" panose="020B0609040504020204" pitchFamily="49" charset="0"/>
              </a:rPr>
              <a:t>  ---                                        </a:t>
            </a:r>
          </a:p>
          <a:p>
            <a:r>
              <a:rPr lang="en-US" sz="800" dirty="0">
                <a:latin typeface="Lucida Console" panose="020B0609040504020204" pitchFamily="49" charset="0"/>
              </a:rPr>
              <a:t>1996: 0.03    998           2 23.08819      1</a:t>
            </a:r>
          </a:p>
          <a:p>
            <a:r>
              <a:rPr lang="en-US" sz="800" dirty="0">
                <a:latin typeface="Lucida Console" panose="020B0609040504020204" pitchFamily="49" charset="0"/>
              </a:rPr>
              <a:t>1997: 0.03    999           1 21.25388      1</a:t>
            </a:r>
          </a:p>
          <a:p>
            <a:r>
              <a:rPr lang="en-US" sz="800" dirty="0">
                <a:latin typeface="Lucida Console" panose="020B0609040504020204" pitchFamily="49" charset="0"/>
              </a:rPr>
              <a:t>1998: 0.03    999           2 22.98019      1</a:t>
            </a:r>
          </a:p>
          <a:p>
            <a:r>
              <a:rPr lang="en-US" sz="800" dirty="0">
                <a:latin typeface="Lucida Console" panose="020B0609040504020204" pitchFamily="49" charset="0"/>
              </a:rPr>
              <a:t>1999: 0.03   1000           1 20.75811      1</a:t>
            </a:r>
          </a:p>
          <a:p>
            <a:r>
              <a:rPr lang="en-US" sz="800" dirty="0">
                <a:latin typeface="Lucida Console" panose="020B0609040504020204" pitchFamily="49" charset="0"/>
              </a:rPr>
              <a:t>2000: 0.03   1000           2 23.84501      1</a:t>
            </a:r>
          </a:p>
          <a:p>
            <a:endParaRPr lang="en-US" sz="800" dirty="0">
              <a:latin typeface="Lucida Console" panose="020B0609040504020204" pitchFamily="49" charset="0"/>
            </a:endParaRPr>
          </a:p>
          <a:p>
            <a:r>
              <a:rPr lang="en-US" sz="800" dirty="0" err="1">
                <a:latin typeface="Lucida Console" panose="020B0609040504020204" pitchFamily="49" charset="0"/>
              </a:rPr>
              <a:t>attr</a:t>
            </a:r>
            <a:r>
              <a:rPr lang="en-US" sz="800" dirty="0">
                <a:latin typeface="Lucida Console" panose="020B0609040504020204" pitchFamily="49" charset="0"/>
              </a:rPr>
              <a:t>(,"class")</a:t>
            </a:r>
          </a:p>
          <a:p>
            <a:r>
              <a:rPr lang="en-US" sz="800" dirty="0">
                <a:latin typeface="Lucida Console" panose="020B0609040504020204" pitchFamily="49" charset="0"/>
              </a:rPr>
              <a:t>[1] "</a:t>
            </a:r>
            <a:r>
              <a:rPr lang="en-US" sz="800" dirty="0" err="1">
                <a:latin typeface="Lucida Console" panose="020B0609040504020204" pitchFamily="49" charset="0"/>
              </a:rPr>
              <a:t>ce</a:t>
            </a:r>
            <a:r>
              <a:rPr lang="en-US" sz="800" dirty="0">
                <a:latin typeface="Lucida Console" panose="020B0609040504020204" pitchFamily="49" charset="0"/>
              </a:rPr>
              <a:t>"</a:t>
            </a:r>
          </a:p>
        </p:txBody>
      </p:sp>
      <p:sp>
        <p:nvSpPr>
          <p:cNvPr id="7" name="Rectangle 6">
            <a:extLst>
              <a:ext uri="{FF2B5EF4-FFF2-40B4-BE49-F238E27FC236}">
                <a16:creationId xmlns:a16="http://schemas.microsoft.com/office/drawing/2014/main" id="{B21C0F0A-992E-A445-BC1A-B5C2A851F048}"/>
              </a:ext>
            </a:extLst>
          </p:cNvPr>
          <p:cNvSpPr/>
          <p:nvPr/>
        </p:nvSpPr>
        <p:spPr>
          <a:xfrm>
            <a:off x="457199" y="4611058"/>
            <a:ext cx="5800725" cy="43088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saveRDS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file = "</a:t>
            </a:r>
            <a:r>
              <a:rPr lang="en-US" sz="1100" b="1" dirty="0" err="1">
                <a:solidFill>
                  <a:srgbClr val="2E6FBB"/>
                </a:solidFill>
                <a:latin typeface="Lucida Console" panose="020B0609040504020204" pitchFamily="49" charset="0"/>
              </a:rPr>
              <a:t>markov</a:t>
            </a:r>
            <a:r>
              <a:rPr lang="en-US" sz="1100" b="1" dirty="0">
                <a:solidFill>
                  <a:srgbClr val="2E6FBB"/>
                </a:solidFill>
                <a:latin typeface="Lucida Console" panose="020B0609040504020204" pitchFamily="49" charset="0"/>
              </a:rPr>
              <a:t>-cohort-hesim-</a:t>
            </a:r>
            <a:r>
              <a:rPr lang="en-US" sz="1100" b="1" dirty="0" err="1">
                <a:solidFill>
                  <a:srgbClr val="2E6FBB"/>
                </a:solidFill>
                <a:latin typeface="Lucida Console" panose="020B0609040504020204" pitchFamily="49" charset="0"/>
              </a:rPr>
              <a:t>ce_sim.rds</a:t>
            </a:r>
            <a:r>
              <a:rPr lang="en-US" sz="1100" dirty="0">
                <a:latin typeface="Lucida Console" panose="020B0609040504020204" pitchFamily="49" charset="0"/>
              </a:rPr>
              <a:t>")</a:t>
            </a:r>
          </a:p>
          <a:p>
            <a:r>
              <a:rPr lang="en-US" sz="1100" dirty="0" err="1">
                <a:latin typeface="Lucida Console" panose="020B0609040504020204" pitchFamily="49" charset="0"/>
              </a:rPr>
              <a:t>saveRDS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file = "</a:t>
            </a:r>
            <a:r>
              <a:rPr lang="en-US" sz="1100" b="1" dirty="0" err="1">
                <a:solidFill>
                  <a:srgbClr val="2E6FBB"/>
                </a:solidFill>
                <a:latin typeface="Lucida Console" panose="020B0609040504020204" pitchFamily="49" charset="0"/>
              </a:rPr>
              <a:t>markov</a:t>
            </a:r>
            <a:r>
              <a:rPr lang="en-US" sz="1100" b="1" dirty="0">
                <a:solidFill>
                  <a:srgbClr val="2E6FBB"/>
                </a:solidFill>
                <a:latin typeface="Lucida Console" panose="020B0609040504020204" pitchFamily="49" charset="0"/>
              </a:rPr>
              <a:t>-cohort-</a:t>
            </a:r>
            <a:r>
              <a:rPr lang="en-US" sz="1100" b="1" dirty="0" err="1">
                <a:solidFill>
                  <a:srgbClr val="2E6FBB"/>
                </a:solidFill>
                <a:latin typeface="Lucida Console" panose="020B0609040504020204" pitchFamily="49" charset="0"/>
              </a:rPr>
              <a:t>hesim_data.rds</a:t>
            </a:r>
            <a:r>
              <a:rPr lang="en-US" sz="1100" dirty="0">
                <a:latin typeface="Lucida Console" panose="020B0609040504020204" pitchFamily="49" charset="0"/>
              </a:rPr>
              <a:t>")</a:t>
            </a:r>
          </a:p>
        </p:txBody>
      </p:sp>
      <p:sp>
        <p:nvSpPr>
          <p:cNvPr id="9" name="Rectangle 8">
            <a:extLst>
              <a:ext uri="{FF2B5EF4-FFF2-40B4-BE49-F238E27FC236}">
                <a16:creationId xmlns:a16="http://schemas.microsoft.com/office/drawing/2014/main" id="{452DB0C1-E6F8-B14A-A806-4E189E4FFCF9}"/>
              </a:ext>
            </a:extLst>
          </p:cNvPr>
          <p:cNvSpPr/>
          <p:nvPr/>
        </p:nvSpPr>
        <p:spPr>
          <a:xfrm>
            <a:off x="367788" y="4334059"/>
            <a:ext cx="1098378" cy="276999"/>
          </a:xfrm>
          <a:prstGeom prst="rect">
            <a:avLst/>
          </a:prstGeom>
        </p:spPr>
        <p:txBody>
          <a:bodyPr wrap="none">
            <a:spAutoFit/>
          </a:bodyPr>
          <a:lstStyle/>
          <a:p>
            <a:r>
              <a:rPr lang="en-US" sz="1200" i="1" dirty="0">
                <a:solidFill>
                  <a:srgbClr val="002060"/>
                </a:solidFill>
              </a:rPr>
              <a:t>Save for later</a:t>
            </a:r>
            <a:endParaRPr lang="en-US" sz="1200" dirty="0"/>
          </a:p>
        </p:txBody>
      </p:sp>
    </p:spTree>
    <p:extLst>
      <p:ext uri="{BB962C8B-B14F-4D97-AF65-F5344CB8AC3E}">
        <p14:creationId xmlns:p14="http://schemas.microsoft.com/office/powerpoint/2010/main" val="12134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50937"/>
            <a:ext cx="7616825" cy="463176"/>
          </a:xfrm>
        </p:spPr>
        <p:txBody>
          <a:bodyPr>
            <a:normAutofit/>
          </a:bodyPr>
          <a:lstStyle/>
          <a:p>
            <a:r>
              <a:rPr lang="en-US" sz="1400" dirty="0"/>
              <a:t>Here, we will consider a pairwise comparison between the new treatment and SOC with the </a:t>
            </a:r>
            <a:r>
              <a:rPr lang="en-US" sz="1400" dirty="0" err="1">
                <a:solidFill>
                  <a:schemeClr val="accent3"/>
                </a:solidFill>
                <a:latin typeface="Lucida Console" panose="020B0609040504020204" pitchFamily="49" charset="0"/>
              </a:rPr>
              <a:t>cea_pw</a:t>
            </a:r>
            <a:r>
              <a:rPr lang="en-US" sz="1400" dirty="0">
                <a:solidFill>
                  <a:schemeClr val="accent3"/>
                </a:solidFill>
                <a:latin typeface="Lucida Console" panose="020B0609040504020204" pitchFamily="49" charset="0"/>
              </a:rPr>
              <a:t>() </a:t>
            </a:r>
            <a:r>
              <a:rPr lang="en-US" sz="1400" dirty="0"/>
              <a:t>function</a:t>
            </a:r>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84</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521937" y="2975790"/>
            <a:ext cx="6008335" cy="261610"/>
          </a:xfrm>
          <a:prstGeom prst="rect">
            <a:avLst/>
          </a:prstGeom>
          <a:solidFill>
            <a:schemeClr val="bg1">
              <a:lumMod val="85000"/>
            </a:schemeClr>
          </a:solidFill>
        </p:spPr>
        <p:txBody>
          <a:bodyPr wrap="square">
            <a:spAutoFit/>
          </a:bodyPr>
          <a:lstStyle/>
          <a:p>
            <a:r>
              <a:rPr lang="en-US" sz="1100" b="1" dirty="0">
                <a:latin typeface="Lucida Console" panose="020B0609040504020204" pitchFamily="49" charset="0"/>
              </a:rPr>
              <a:t>format</a:t>
            </a:r>
            <a:r>
              <a:rPr lang="en-US" sz="1100" dirty="0">
                <a:latin typeface="Lucida Console" panose="020B0609040504020204" pitchFamily="49" charset="0"/>
              </a:rPr>
              <a:t>(</a:t>
            </a:r>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k = 50000, labels = </a:t>
            </a:r>
            <a:r>
              <a:rPr lang="en-US" sz="1100" dirty="0">
                <a:solidFill>
                  <a:srgbClr val="2E6FBB"/>
                </a:solidFill>
                <a:latin typeface="Lucida Console" panose="020B0609040504020204" pitchFamily="49" charset="0"/>
              </a:rPr>
              <a:t>labs</a:t>
            </a:r>
            <a:r>
              <a:rPr lang="en-US" sz="1100" dirty="0">
                <a:latin typeface="Lucida Console" panose="020B0609040504020204" pitchFamily="49" charset="0"/>
              </a:rPr>
              <a:t>))</a:t>
            </a:r>
            <a:endParaRPr lang="en-US" sz="1100" b="1" dirty="0">
              <a:latin typeface="Lucida Console" panose="020B0609040504020204" pitchFamily="49" charset="0"/>
            </a:endParaRPr>
          </a:p>
        </p:txBody>
      </p:sp>
      <p:sp>
        <p:nvSpPr>
          <p:cNvPr id="10" name="Rectangle 9">
            <a:extLst>
              <a:ext uri="{FF2B5EF4-FFF2-40B4-BE49-F238E27FC236}">
                <a16:creationId xmlns:a16="http://schemas.microsoft.com/office/drawing/2014/main" id="{98AA7C3F-9A91-3E4B-A1E7-75882A5701DD}"/>
              </a:ext>
            </a:extLst>
          </p:cNvPr>
          <p:cNvSpPr/>
          <p:nvPr/>
        </p:nvSpPr>
        <p:spPr>
          <a:xfrm>
            <a:off x="521937" y="1678638"/>
            <a:ext cx="490061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
        <p:nvSpPr>
          <p:cNvPr id="11" name="Content Placeholder 2">
            <a:extLst>
              <a:ext uri="{FF2B5EF4-FFF2-40B4-BE49-F238E27FC236}">
                <a16:creationId xmlns:a16="http://schemas.microsoft.com/office/drawing/2014/main" id="{3C5E8BC8-69F3-2842-A168-88DD12035B15}"/>
              </a:ext>
            </a:extLst>
          </p:cNvPr>
          <p:cNvSpPr txBox="1">
            <a:spLocks/>
          </p:cNvSpPr>
          <p:nvPr/>
        </p:nvSpPr>
        <p:spPr>
          <a:xfrm>
            <a:off x="457200" y="2423712"/>
            <a:ext cx="7616825" cy="625818"/>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Although </a:t>
            </a:r>
            <a:r>
              <a:rPr lang="en-US" sz="1400" dirty="0" err="1">
                <a:solidFill>
                  <a:schemeClr val="accent3"/>
                </a:solidFill>
                <a:latin typeface="Lucida Console" panose="020B0609040504020204" pitchFamily="49" charset="0"/>
              </a:rPr>
              <a:t>cea_pw</a:t>
            </a:r>
            <a:r>
              <a:rPr lang="en-US" sz="1400" dirty="0">
                <a:solidFill>
                  <a:schemeClr val="accent3"/>
                </a:solidFill>
                <a:latin typeface="Lucida Console" panose="020B0609040504020204" pitchFamily="49" charset="0"/>
              </a:rPr>
              <a:t>() </a:t>
            </a:r>
            <a:r>
              <a:rPr lang="en-US" sz="1400" dirty="0"/>
              <a:t>allows users to summarize output from a PSA we will just create an ICER table using means for now </a:t>
            </a:r>
          </a:p>
        </p:txBody>
      </p:sp>
      <p:sp>
        <p:nvSpPr>
          <p:cNvPr id="12" name="Rectangle 11">
            <a:extLst>
              <a:ext uri="{FF2B5EF4-FFF2-40B4-BE49-F238E27FC236}">
                <a16:creationId xmlns:a16="http://schemas.microsoft.com/office/drawing/2014/main" id="{887C1F9A-5936-8943-8A71-CDCEE3312DEA}"/>
              </a:ext>
            </a:extLst>
          </p:cNvPr>
          <p:cNvSpPr/>
          <p:nvPr/>
        </p:nvSpPr>
        <p:spPr>
          <a:xfrm>
            <a:off x="521937" y="3485637"/>
            <a:ext cx="4572000" cy="938719"/>
          </a:xfrm>
          <a:prstGeom prst="rect">
            <a:avLst/>
          </a:prstGeom>
        </p:spPr>
        <p:txBody>
          <a:bodyPr>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2.07 (1.05, 3.13)</a:t>
            </a:r>
          </a:p>
          <a:p>
            <a:r>
              <a:rPr lang="en-US" sz="1100" dirty="0">
                <a:latin typeface="Lucida Console" panose="020B0609040504020204" pitchFamily="49" charset="0"/>
              </a:rPr>
              <a:t>2: Incremental costs   257,297 (203,094, 284,985)</a:t>
            </a:r>
          </a:p>
          <a:p>
            <a:r>
              <a:rPr lang="en-US" sz="1100" dirty="0">
                <a:latin typeface="Lucida Console" panose="020B0609040504020204" pitchFamily="49" charset="0"/>
              </a:rPr>
              <a:t>3:   Incremental NMB -153,833 (-210,941, -77,824)</a:t>
            </a:r>
          </a:p>
          <a:p>
            <a:r>
              <a:rPr lang="en-US" sz="1100" dirty="0">
                <a:latin typeface="Lucida Console" panose="020B0609040504020204" pitchFamily="49" charset="0"/>
              </a:rPr>
              <a:t>4:              ICER                      124,342</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and target population(s)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85</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838D0EC-C5A3-924D-A21D-60999A73FC8A}"/>
              </a:ext>
            </a:extLst>
          </p:cNvPr>
          <p:cNvPicPr>
            <a:picLocks noChangeAspect="1"/>
          </p:cNvPicPr>
          <p:nvPr/>
        </p:nvPicPr>
        <p:blipFill>
          <a:blip r:embed="rId2"/>
          <a:stretch>
            <a:fillRect/>
          </a:stretch>
        </p:blipFill>
        <p:spPr>
          <a:xfrm>
            <a:off x="3348334" y="0"/>
            <a:ext cx="5795666" cy="5143500"/>
          </a:xfrm>
          <a:prstGeom prst="rect">
            <a:avLst/>
          </a:prstGeom>
        </p:spPr>
      </p:pic>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86</a:t>
            </a:fld>
            <a:endParaRPr lang="en-US"/>
          </a:p>
        </p:txBody>
      </p:sp>
    </p:spTree>
    <p:extLst>
      <p:ext uri="{BB962C8B-B14F-4D97-AF65-F5344CB8AC3E}">
        <p14:creationId xmlns:p14="http://schemas.microsoft.com/office/powerpoint/2010/main" val="22603147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EDAB40-EF23-774F-9319-398DDD04F275}"/>
              </a:ext>
            </a:extLst>
          </p:cNvPr>
          <p:cNvPicPr>
            <a:picLocks noChangeAspect="1"/>
          </p:cNvPicPr>
          <p:nvPr/>
        </p:nvPicPr>
        <p:blipFill rotWithShape="1">
          <a:blip r:embed="rId2"/>
          <a:srcRect b="15493"/>
          <a:stretch/>
        </p:blipFill>
        <p:spPr>
          <a:xfrm>
            <a:off x="0" y="929122"/>
            <a:ext cx="9144000" cy="4214378"/>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87</a:t>
            </a:fld>
            <a:endParaRPr lang="en-US"/>
          </a:p>
        </p:txBody>
      </p:sp>
      <p:sp>
        <p:nvSpPr>
          <p:cNvPr id="4" name="Rectangle 3">
            <a:extLst>
              <a:ext uri="{FF2B5EF4-FFF2-40B4-BE49-F238E27FC236}">
                <a16:creationId xmlns:a16="http://schemas.microsoft.com/office/drawing/2014/main" id="{88191FC1-C89A-C641-BB00-EE1D04F5AC29}"/>
              </a:ext>
            </a:extLst>
          </p:cNvPr>
          <p:cNvSpPr/>
          <p:nvPr/>
        </p:nvSpPr>
        <p:spPr>
          <a:xfrm>
            <a:off x="457200" y="1872067"/>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72)</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88</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normAutofit/>
          </a:bodyPr>
          <a:lstStyle/>
          <a:p>
            <a:r>
              <a:rPr lang="en-US" dirty="0"/>
              <a:t>Transition rates can depend on time in intermediate health states (unlike in a Markov model)</a:t>
            </a:r>
          </a:p>
          <a:p>
            <a:r>
              <a:rPr lang="en-US" dirty="0"/>
              <a:t>Can only be simulated in a general manner using individual patient simulation (IPS)</a:t>
            </a:r>
          </a:p>
          <a:p>
            <a:r>
              <a:rPr lang="en-US" dirty="0"/>
              <a:t>IPS is performed most efficiently using a </a:t>
            </a:r>
            <a:r>
              <a:rPr lang="en-US" b="1" dirty="0"/>
              <a:t>continuous time state transition model (CTSTM) </a:t>
            </a:r>
          </a:p>
          <a:p>
            <a:r>
              <a:rPr lang="en-US" dirty="0"/>
              <a:t>Ideally parameterizing by fitting a multi-state model </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90</a:t>
            </a:fld>
            <a:endParaRPr lang="en-US"/>
          </a:p>
        </p:txBody>
      </p:sp>
    </p:spTree>
    <p:extLst>
      <p:ext uri="{BB962C8B-B14F-4D97-AF65-F5344CB8AC3E}">
        <p14:creationId xmlns:p14="http://schemas.microsoft.com/office/powerpoint/2010/main" val="9090478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91</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
        <p:nvSpPr>
          <p:cNvPr id="5" name="Text Placeholder 3">
            <a:extLst>
              <a:ext uri="{FF2B5EF4-FFF2-40B4-BE49-F238E27FC236}">
                <a16:creationId xmlns:a16="http://schemas.microsoft.com/office/drawing/2014/main" id="{50799A24-1462-654C-B02A-D415015115D1}"/>
              </a:ext>
            </a:extLst>
          </p:cNvPr>
          <p:cNvSpPr txBox="1">
            <a:spLocks/>
          </p:cNvSpPr>
          <p:nvPr/>
        </p:nvSpPr>
        <p:spPr>
          <a:xfrm>
            <a:off x="383037" y="793477"/>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spTree>
    <p:extLst>
      <p:ext uri="{BB962C8B-B14F-4D97-AF65-F5344CB8AC3E}">
        <p14:creationId xmlns:p14="http://schemas.microsoft.com/office/powerpoint/2010/main" val="29016310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92</a:t>
            </a:fld>
            <a:endParaRPr lang="en-US"/>
          </a:p>
        </p:txBody>
      </p:sp>
    </p:spTree>
    <p:extLst>
      <p:ext uri="{BB962C8B-B14F-4D97-AF65-F5344CB8AC3E}">
        <p14:creationId xmlns:p14="http://schemas.microsoft.com/office/powerpoint/2010/main" val="11746051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a:noFill/>
        </p:spPr>
        <p:txBody>
          <a:bodyPr/>
          <a:lstStyle/>
          <a:p>
            <a:r>
              <a:rPr lang="en-US" dirty="0"/>
              <a:t>The transitions of a multi-state model in </a:t>
            </a:r>
            <a:r>
              <a:rPr lang="en-US" dirty="0" err="1">
                <a:solidFill>
                  <a:schemeClr val="accent2"/>
                </a:solidFill>
                <a:latin typeface="Lucida Console" panose="020B0609040504020204" pitchFamily="49" charset="0"/>
                <a:ea typeface="+mj-ea"/>
              </a:rPr>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93</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44655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1B5B98"/>
                </a:solidFill>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4" name="Rectangle 3">
            <a:extLst>
              <a:ext uri="{FF2B5EF4-FFF2-40B4-BE49-F238E27FC236}">
                <a16:creationId xmlns:a16="http://schemas.microsoft.com/office/drawing/2014/main" id="{CF3A17B9-CB8C-1C4A-9E65-0CAE76DC440C}"/>
              </a:ext>
            </a:extLst>
          </p:cNvPr>
          <p:cNvSpPr/>
          <p:nvPr/>
        </p:nvSpPr>
        <p:spPr>
          <a:xfrm>
            <a:off x="457200" y="751252"/>
            <a:ext cx="8037870" cy="2262158"/>
          </a:xfrm>
          <a:prstGeom prst="rect">
            <a:avLst/>
          </a:prstGeom>
          <a:solidFill>
            <a:schemeClr val="bg1">
              <a:lumMod val="85000"/>
            </a:schemeClr>
          </a:solidFill>
        </p:spPr>
        <p:txBody>
          <a:bodyPr wrap="square">
            <a:spAutoFit/>
          </a:bodyPr>
          <a:lstStyle/>
          <a:p>
            <a:r>
              <a:rPr lang="en-US" sz="1000" dirty="0" err="1">
                <a:latin typeface="Lucida Console" panose="020B0609040504020204" pitchFamily="49" charset="0"/>
              </a:rPr>
              <a:t>n_patients</a:t>
            </a:r>
            <a:r>
              <a:rPr lang="en-US" sz="1000" dirty="0">
                <a:latin typeface="Lucida Console" panose="020B0609040504020204" pitchFamily="49" charset="0"/>
              </a:rPr>
              <a:t> &lt;- 1000</a:t>
            </a:r>
          </a:p>
          <a:p>
            <a:endParaRPr lang="en-US" sz="1000" dirty="0">
              <a:latin typeface="Lucida Console" panose="020B0609040504020204" pitchFamily="49" charset="0"/>
            </a:endParaRPr>
          </a:p>
          <a:p>
            <a:r>
              <a:rPr lang="en-US" sz="1000" dirty="0">
                <a:latin typeface="Lucida Console" panose="020B0609040504020204" pitchFamily="49" charset="0"/>
              </a:rPr>
              <a:t>patients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 1:n_patients,</a:t>
            </a:r>
          </a:p>
          <a:p>
            <a:r>
              <a:rPr lang="en-US" sz="1000" dirty="0">
                <a:latin typeface="Lucida Console" panose="020B0609040504020204" pitchFamily="49" charset="0"/>
              </a:rPr>
              <a:t>  age = </a:t>
            </a:r>
            <a:r>
              <a:rPr lang="en-US" sz="1000" dirty="0" err="1">
                <a:latin typeface="Lucida Console" panose="020B0609040504020204" pitchFamily="49" charset="0"/>
              </a:rPr>
              <a:t>rnorm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mean = 45, </a:t>
            </a:r>
            <a:r>
              <a:rPr lang="en-US" sz="1000" dirty="0" err="1">
                <a:latin typeface="Lucida Console" panose="020B0609040504020204" pitchFamily="49" charset="0"/>
              </a:rPr>
              <a:t>sd</a:t>
            </a:r>
            <a:r>
              <a:rPr lang="en-US" sz="1000" dirty="0">
                <a:latin typeface="Lucida Console" panose="020B0609040504020204" pitchFamily="49" charset="0"/>
              </a:rPr>
              <a:t> = 7),</a:t>
            </a:r>
          </a:p>
          <a:p>
            <a:r>
              <a:rPr lang="en-US" sz="1000" dirty="0">
                <a:latin typeface="Lucida Console" panose="020B0609040504020204" pitchFamily="49" charset="0"/>
              </a:rPr>
              <a:t>  female = </a:t>
            </a:r>
            <a:r>
              <a:rPr lang="en-US" sz="1000" dirty="0" err="1">
                <a:latin typeface="Lucida Console" panose="020B0609040504020204" pitchFamily="49" charset="0"/>
              </a:rPr>
              <a:t>rbinom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size = 1, </a:t>
            </a:r>
            <a:r>
              <a:rPr lang="en-US" sz="1000" dirty="0" err="1">
                <a:latin typeface="Lucida Console" panose="020B0609040504020204" pitchFamily="49" charset="0"/>
              </a:rPr>
              <a:t>prob</a:t>
            </a:r>
            <a:r>
              <a:rPr lang="en-US" sz="1000" dirty="0">
                <a:latin typeface="Lucida Console" panose="020B0609040504020204" pitchFamily="49" charset="0"/>
              </a:rPr>
              <a:t> = .51)</a:t>
            </a:r>
          </a:p>
          <a:p>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strategies &lt;- </a:t>
            </a:r>
            <a:r>
              <a:rPr lang="en-US" sz="1000" dirty="0" err="1">
                <a:latin typeface="Lucida Console" panose="020B0609040504020204" pitchFamily="49" charset="0"/>
              </a:rPr>
              <a:t>data.frame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strategy_id</a:t>
            </a:r>
            <a:r>
              <a:rPr lang="en-US" sz="1000" dirty="0">
                <a:latin typeface="Lucida Console" panose="020B0609040504020204" pitchFamily="49" charset="0"/>
              </a:rPr>
              <a:t> = 1:2,</a:t>
            </a:r>
          </a:p>
          <a:p>
            <a:r>
              <a:rPr lang="en-US" sz="1000" dirty="0">
                <a:latin typeface="Lucida Console" panose="020B0609040504020204" pitchFamily="49" charset="0"/>
              </a:rPr>
              <a:t>  </a:t>
            </a:r>
            <a:r>
              <a:rPr lang="en-US" sz="1000" dirty="0" err="1">
                <a:latin typeface="Lucida Console" panose="020B0609040504020204" pitchFamily="49" charset="0"/>
              </a:rPr>
              <a:t>strategy_name</a:t>
            </a:r>
            <a:r>
              <a:rPr lang="en-US" sz="1000" dirty="0">
                <a:latin typeface="Lucida Console" panose="020B0609040504020204" pitchFamily="49" charset="0"/>
              </a:rPr>
              <a:t> = c("SOC", "New")</a:t>
            </a:r>
          </a:p>
          <a:p>
            <a:r>
              <a:rPr lang="en-US" sz="1000" dirty="0">
                <a:latin typeface="Lucida Console" panose="020B0609040504020204" pitchFamily="49" charset="0"/>
              </a:rPr>
              <a:t>)</a:t>
            </a:r>
          </a:p>
          <a:p>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(strategies)</a:t>
            </a:r>
          </a:p>
          <a:p>
            <a:endParaRPr lang="en-US" sz="1100" dirty="0">
              <a:latin typeface="Lucida Console" panose="020B0609040504020204" pitchFamily="49" charset="0"/>
            </a:endParaRP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94</a:t>
            </a:fld>
            <a:endParaRPr lang="en-US"/>
          </a:p>
        </p:txBody>
      </p:sp>
      <p:sp>
        <p:nvSpPr>
          <p:cNvPr id="7" name="Rectangle 6">
            <a:extLst>
              <a:ext uri="{FF2B5EF4-FFF2-40B4-BE49-F238E27FC236}">
                <a16:creationId xmlns:a16="http://schemas.microsoft.com/office/drawing/2014/main" id="{9FDA23A0-FFD7-B142-85CD-7C34011AD35E}"/>
              </a:ext>
            </a:extLst>
          </p:cNvPr>
          <p:cNvSpPr/>
          <p:nvPr/>
        </p:nvSpPr>
        <p:spPr>
          <a:xfrm>
            <a:off x="5309905" y="879984"/>
            <a:ext cx="3071812" cy="1546577"/>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In an IPS we simulate many patients and then average outcomes across the simulated patients. 1,000 simulated patients should produce reasonably stable results </a:t>
            </a:r>
          </a:p>
          <a:p>
            <a:endParaRPr lang="en-US" sz="1050" i="1" dirty="0">
              <a:solidFill>
                <a:srgbClr val="002060"/>
              </a:solidFill>
            </a:endParaRPr>
          </a:p>
        </p:txBody>
      </p:sp>
      <p:sp>
        <p:nvSpPr>
          <p:cNvPr id="11" name="Rectangle 10">
            <a:extLst>
              <a:ext uri="{FF2B5EF4-FFF2-40B4-BE49-F238E27FC236}">
                <a16:creationId xmlns:a16="http://schemas.microsoft.com/office/drawing/2014/main" id="{9E1A11C1-1633-4449-AFCC-F01C4E4A4325}"/>
              </a:ext>
            </a:extLst>
          </p:cNvPr>
          <p:cNvSpPr/>
          <p:nvPr/>
        </p:nvSpPr>
        <p:spPr>
          <a:xfrm>
            <a:off x="5177800" y="519157"/>
            <a:ext cx="3071812" cy="577081"/>
          </a:xfrm>
          <a:prstGeom prst="rect">
            <a:avLst/>
          </a:prstGeom>
        </p:spPr>
        <p:txBody>
          <a:bodyPr wrap="square">
            <a:spAutoFit/>
          </a:bodyPr>
          <a:lstStyle/>
          <a:p>
            <a:endParaRPr lang="en-US" sz="1050" i="1" dirty="0">
              <a:solidFill>
                <a:srgbClr val="002060"/>
              </a:solidFill>
            </a:endParaRPr>
          </a:p>
          <a:p>
            <a:endParaRPr lang="en-US" sz="1050" i="1" dirty="0">
              <a:solidFill>
                <a:srgbClr val="002060"/>
              </a:solidFill>
            </a:endParaRPr>
          </a:p>
          <a:p>
            <a:endParaRPr lang="en-US" sz="1050" i="1" dirty="0">
              <a:solidFill>
                <a:srgbClr val="002060"/>
              </a:solidFill>
            </a:endParaRPr>
          </a:p>
        </p:txBody>
      </p:sp>
      <p:grpSp>
        <p:nvGrpSpPr>
          <p:cNvPr id="17" name="Group 16">
            <a:extLst>
              <a:ext uri="{FF2B5EF4-FFF2-40B4-BE49-F238E27FC236}">
                <a16:creationId xmlns:a16="http://schemas.microsoft.com/office/drawing/2014/main" id="{B7D4D444-BE20-684D-BC3F-17FE34CFFBA5}"/>
              </a:ext>
            </a:extLst>
          </p:cNvPr>
          <p:cNvGrpSpPr/>
          <p:nvPr/>
        </p:nvGrpSpPr>
        <p:grpSpPr>
          <a:xfrm>
            <a:off x="457200" y="2876173"/>
            <a:ext cx="8037870" cy="1163568"/>
            <a:chOff x="457200" y="3080948"/>
            <a:chExt cx="8037870" cy="1288858"/>
          </a:xfrm>
        </p:grpSpPr>
        <p:sp>
          <p:nvSpPr>
            <p:cNvPr id="15" name="Rectangle 14">
              <a:extLst>
                <a:ext uri="{FF2B5EF4-FFF2-40B4-BE49-F238E27FC236}">
                  <a16:creationId xmlns:a16="http://schemas.microsoft.com/office/drawing/2014/main" id="{EA36CE64-EE9B-EA40-98FD-A1E629B2D26C}"/>
                </a:ext>
              </a:extLst>
            </p:cNvPr>
            <p:cNvSpPr/>
            <p:nvPr/>
          </p:nvSpPr>
          <p:spPr>
            <a:xfrm>
              <a:off x="457200" y="3213466"/>
              <a:ext cx="8037870" cy="1156340"/>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states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 c(1, 2),</a:t>
              </a:r>
            </a:p>
            <a:p>
              <a:r>
                <a:rPr lang="en-US" sz="1000" dirty="0">
                  <a:latin typeface="Lucida Console" panose="020B0609040504020204" pitchFamily="49" charset="0"/>
                </a:rPr>
                <a:t>  </a:t>
              </a:r>
              <a:r>
                <a:rPr lang="en-US" sz="1000" dirty="0" err="1">
                  <a:latin typeface="Lucida Console" panose="020B0609040504020204" pitchFamily="49" charset="0"/>
                </a:rPr>
                <a:t>state_name</a:t>
              </a:r>
              <a:r>
                <a:rPr lang="en-US" sz="1000" dirty="0">
                  <a:latin typeface="Lucida Console" panose="020B0609040504020204" pitchFamily="49" charset="0"/>
                </a:rPr>
                <a:t> = c("Stable", "Progression")</a:t>
              </a:r>
            </a:p>
            <a:p>
              <a:r>
                <a:rPr lang="en-US" sz="1000" dirty="0">
                  <a:latin typeface="Lucida Console" panose="020B0609040504020204" pitchFamily="49" charset="0"/>
                </a:rPr>
                <a:t>)</a:t>
              </a:r>
            </a:p>
            <a:p>
              <a:r>
                <a:rPr lang="en-US" sz="1000" dirty="0" err="1">
                  <a:latin typeface="Lucida Console" panose="020B0609040504020204" pitchFamily="49" charset="0"/>
                </a:rPr>
                <a:t>n_states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(states)</a:t>
              </a:r>
            </a:p>
            <a:p>
              <a:endParaRPr lang="en-US" sz="1100" dirty="0">
                <a:latin typeface="Lucida Console" panose="020B0609040504020204" pitchFamily="49" charset="0"/>
              </a:endParaRPr>
            </a:p>
          </p:txBody>
        </p:sp>
        <p:sp>
          <p:nvSpPr>
            <p:cNvPr id="16" name="Rectangle 15">
              <a:extLst>
                <a:ext uri="{FF2B5EF4-FFF2-40B4-BE49-F238E27FC236}">
                  <a16:creationId xmlns:a16="http://schemas.microsoft.com/office/drawing/2014/main" id="{28AEE8E7-1363-2F42-AC7E-56D1B7118CC4}"/>
                </a:ext>
              </a:extLst>
            </p:cNvPr>
            <p:cNvSpPr/>
            <p:nvPr/>
          </p:nvSpPr>
          <p:spPr>
            <a:xfrm>
              <a:off x="5309905" y="3080948"/>
              <a:ext cx="3071812" cy="738664"/>
            </a:xfrm>
            <a:prstGeom prst="rect">
              <a:avLst/>
            </a:prstGeom>
          </p:spPr>
          <p:txBody>
            <a:bodyPr wrap="square">
              <a:spAutoFit/>
            </a:bodyPr>
            <a:lstStyle/>
            <a:p>
              <a:endParaRPr lang="en-US" sz="1050" i="1" dirty="0">
                <a:solidFill>
                  <a:srgbClr val="002060"/>
                </a:solidFill>
              </a:endParaRPr>
            </a:p>
            <a:p>
              <a:r>
                <a:rPr lang="en-US" sz="1050" i="1" dirty="0">
                  <a:solidFill>
                    <a:srgbClr val="002060"/>
                  </a:solidFill>
                </a:rPr>
                <a:t>We also explicitly define the (non-death) health states, which we will use to model utility and costs</a:t>
              </a:r>
            </a:p>
          </p:txBody>
        </p:sp>
      </p:grpSp>
      <p:grpSp>
        <p:nvGrpSpPr>
          <p:cNvPr id="18" name="Group 17">
            <a:extLst>
              <a:ext uri="{FF2B5EF4-FFF2-40B4-BE49-F238E27FC236}">
                <a16:creationId xmlns:a16="http://schemas.microsoft.com/office/drawing/2014/main" id="{5CD39AB3-49FB-E446-B69C-104F425F1DEF}"/>
              </a:ext>
            </a:extLst>
          </p:cNvPr>
          <p:cNvGrpSpPr/>
          <p:nvPr/>
        </p:nvGrpSpPr>
        <p:grpSpPr>
          <a:xfrm>
            <a:off x="457200" y="4039741"/>
            <a:ext cx="8037870" cy="938719"/>
            <a:chOff x="457200" y="751252"/>
            <a:chExt cx="8037870" cy="938719"/>
          </a:xfrm>
        </p:grpSpPr>
        <p:sp>
          <p:nvSpPr>
            <p:cNvPr id="19" name="Rectangle 18">
              <a:extLst>
                <a:ext uri="{FF2B5EF4-FFF2-40B4-BE49-F238E27FC236}">
                  <a16:creationId xmlns:a16="http://schemas.microsoft.com/office/drawing/2014/main" id="{5180540B-DF99-6841-8495-C421ACDA21B8}"/>
                </a:ext>
              </a:extLst>
            </p:cNvPr>
            <p:cNvSpPr/>
            <p:nvPr/>
          </p:nvSpPr>
          <p:spPr>
            <a:xfrm>
              <a:off x="457200" y="751252"/>
              <a:ext cx="8037870"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20" name="Rectangle 19">
              <a:extLst>
                <a:ext uri="{FF2B5EF4-FFF2-40B4-BE49-F238E27FC236}">
                  <a16:creationId xmlns:a16="http://schemas.microsoft.com/office/drawing/2014/main" id="{289B9D38-F2E0-894C-A51D-D1AF9539CBE9}"/>
                </a:ext>
              </a:extLst>
            </p:cNvPr>
            <p:cNvSpPr/>
            <p:nvPr/>
          </p:nvSpPr>
          <p:spPr>
            <a:xfrm>
              <a:off x="5309905" y="836603"/>
              <a:ext cx="3071812" cy="415498"/>
            </a:xfrm>
            <a:prstGeom prst="rect">
              <a:avLst/>
            </a:prstGeom>
          </p:spPr>
          <p:txBody>
            <a:bodyPr wrap="square">
              <a:spAutoFit/>
            </a:bodyPr>
            <a:lstStyle/>
            <a:p>
              <a:r>
                <a:rPr lang="en-US" sz="1050" i="1" dirty="0">
                  <a:solidFill>
                    <a:srgbClr val="002060"/>
                  </a:solidFill>
                </a:rPr>
                <a:t>We always combine </a:t>
              </a:r>
              <a:r>
                <a:rPr lang="en-US" sz="1050" dirty="0">
                  <a:solidFill>
                    <a:srgbClr val="002060"/>
                  </a:solidFill>
                </a:rPr>
                <a:t>this information into one object </a:t>
              </a:r>
              <a:endParaRPr lang="en-US" sz="1050" i="1" dirty="0">
                <a:solidFill>
                  <a:srgbClr val="002060"/>
                </a:solidFill>
              </a:endParaRPr>
            </a:p>
          </p:txBody>
        </p:sp>
      </p:gr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248325"/>
            <a:ext cx="5414962" cy="4293483"/>
          </a:xfrm>
          <a:prstGeom prst="rect">
            <a:avLst/>
          </a:prstGeom>
        </p:spPr>
        <p:txBody>
          <a:bodyPr wrap="square">
            <a:spAutoFit/>
          </a:bodyPr>
          <a:lstStyle/>
          <a:p>
            <a:r>
              <a:rPr lang="en-US" sz="1050" dirty="0">
                <a:latin typeface="Lucida Console" panose="020B0609040504020204" pitchFamily="49" charset="0"/>
              </a:rPr>
              <a:t>$strategies</a:t>
            </a:r>
          </a:p>
          <a:p>
            <a:r>
              <a:rPr lang="en-US" sz="1050" dirty="0">
                <a:latin typeface="Lucida Console" panose="020B0609040504020204" pitchFamily="49" charset="0"/>
              </a:rPr>
              <a:t>  </a:t>
            </a:r>
            <a:r>
              <a:rPr lang="en-US" sz="1050" dirty="0" err="1">
                <a:latin typeface="Lucida Console" panose="020B0609040504020204" pitchFamily="49" charset="0"/>
              </a:rPr>
              <a:t>strategy_id</a:t>
            </a:r>
            <a:r>
              <a:rPr lang="en-US" sz="1050" dirty="0">
                <a:latin typeface="Lucida Console" panose="020B0609040504020204" pitchFamily="49" charset="0"/>
              </a:rPr>
              <a:t> </a:t>
            </a:r>
            <a:r>
              <a:rPr lang="en-US" sz="1050" dirty="0" err="1">
                <a:latin typeface="Lucida Console" panose="020B0609040504020204" pitchFamily="49" charset="0"/>
              </a:rPr>
              <a:t>strategy_name</a:t>
            </a:r>
            <a:endParaRPr lang="en-US" sz="1050" dirty="0">
              <a:latin typeface="Lucida Console" panose="020B0609040504020204" pitchFamily="49" charset="0"/>
            </a:endParaRPr>
          </a:p>
          <a:p>
            <a:r>
              <a:rPr lang="en-US" sz="1050" dirty="0">
                <a:latin typeface="Lucida Console" panose="020B0609040504020204" pitchFamily="49" charset="0"/>
              </a:rPr>
              <a:t>1           1           SOC</a:t>
            </a:r>
          </a:p>
          <a:p>
            <a:r>
              <a:rPr lang="en-US" sz="1050" dirty="0">
                <a:latin typeface="Lucida Console" panose="020B0609040504020204" pitchFamily="49" charset="0"/>
              </a:rPr>
              <a:t>2           2           New</a:t>
            </a:r>
          </a:p>
          <a:p>
            <a:endParaRPr lang="en-US" sz="1050" dirty="0">
              <a:latin typeface="Lucida Console" panose="020B0609040504020204" pitchFamily="49" charset="0"/>
            </a:endParaRPr>
          </a:p>
          <a:p>
            <a:r>
              <a:rPr lang="en-US" sz="1050" dirty="0">
                <a:latin typeface="Lucida Console" panose="020B0609040504020204" pitchFamily="49" charset="0"/>
              </a:rPr>
              <a:t>$patients</a:t>
            </a:r>
          </a:p>
          <a:p>
            <a:r>
              <a:rPr lang="en-US" sz="1050" dirty="0">
                <a:latin typeface="Lucida Console" panose="020B0609040504020204" pitchFamily="49" charset="0"/>
              </a:rPr>
              <a:t>      </a:t>
            </a:r>
            <a:r>
              <a:rPr lang="en-US" sz="1050" dirty="0" err="1">
                <a:latin typeface="Lucida Console" panose="020B0609040504020204" pitchFamily="49" charset="0"/>
              </a:rPr>
              <a:t>patient_id</a:t>
            </a:r>
            <a:r>
              <a:rPr lang="en-US" sz="1050" dirty="0">
                <a:latin typeface="Lucida Console" panose="020B0609040504020204" pitchFamily="49" charset="0"/>
              </a:rPr>
              <a:t>      age female</a:t>
            </a:r>
          </a:p>
          <a:p>
            <a:r>
              <a:rPr lang="en-US" sz="1050" dirty="0">
                <a:latin typeface="Lucida Console" panose="020B0609040504020204" pitchFamily="49" charset="0"/>
              </a:rPr>
              <a:t>   1:          1 42.71774      0</a:t>
            </a:r>
          </a:p>
          <a:p>
            <a:r>
              <a:rPr lang="en-US" sz="1050" dirty="0">
                <a:latin typeface="Lucida Console" panose="020B0609040504020204" pitchFamily="49" charset="0"/>
              </a:rPr>
              <a:t>   2:          2 48.86723      0</a:t>
            </a:r>
          </a:p>
          <a:p>
            <a:r>
              <a:rPr lang="en-US" sz="1050" dirty="0">
                <a:latin typeface="Lucida Console" panose="020B0609040504020204" pitchFamily="49" charset="0"/>
              </a:rPr>
              <a:t>   3:          3 40.27539      1</a:t>
            </a:r>
          </a:p>
          <a:p>
            <a:r>
              <a:rPr lang="en-US" sz="1050" dirty="0">
                <a:latin typeface="Lucida Console" panose="020B0609040504020204" pitchFamily="49" charset="0"/>
              </a:rPr>
              <a:t>   4:          4 46.50052      1</a:t>
            </a:r>
          </a:p>
          <a:p>
            <a:r>
              <a:rPr lang="en-US" sz="1050" dirty="0">
                <a:latin typeface="Lucida Console" panose="020B0609040504020204" pitchFamily="49" charset="0"/>
              </a:rPr>
              <a:t>   5:          5 47.17538      1</a:t>
            </a:r>
          </a:p>
          <a:p>
            <a:r>
              <a:rPr lang="en-US" sz="1050" dirty="0">
                <a:latin typeface="Lucida Console" panose="020B0609040504020204" pitchFamily="49" charset="0"/>
              </a:rPr>
              <a:t>  ---                           </a:t>
            </a:r>
          </a:p>
          <a:p>
            <a:r>
              <a:rPr lang="en-US" sz="1050" dirty="0">
                <a:latin typeface="Lucida Console" panose="020B0609040504020204" pitchFamily="49" charset="0"/>
              </a:rPr>
              <a:t> 996:        996 43.22279      0</a:t>
            </a:r>
          </a:p>
          <a:p>
            <a:r>
              <a:rPr lang="en-US" sz="1050" dirty="0">
                <a:latin typeface="Lucida Console" panose="020B0609040504020204" pitchFamily="49" charset="0"/>
              </a:rPr>
              <a:t> 997:        997 54.22166      0</a:t>
            </a:r>
          </a:p>
          <a:p>
            <a:r>
              <a:rPr lang="en-US" sz="1050" dirty="0">
                <a:latin typeface="Lucida Console" panose="020B0609040504020204" pitchFamily="49" charset="0"/>
              </a:rPr>
              <a:t> 998:        998 37.27172      0</a:t>
            </a:r>
          </a:p>
          <a:p>
            <a:r>
              <a:rPr lang="en-US" sz="1050" dirty="0">
                <a:latin typeface="Lucida Console" panose="020B0609040504020204" pitchFamily="49" charset="0"/>
              </a:rPr>
              <a:t> 999:        999 45.20616      0</a:t>
            </a:r>
          </a:p>
          <a:p>
            <a:r>
              <a:rPr lang="en-US" sz="1050" dirty="0">
                <a:latin typeface="Lucida Console" panose="020B0609040504020204" pitchFamily="49" charset="0"/>
              </a:rPr>
              <a:t>1000:       1000 39.15981      1</a:t>
            </a:r>
          </a:p>
          <a:p>
            <a:endParaRPr lang="en-US" sz="1050" dirty="0">
              <a:latin typeface="Lucida Console" panose="020B0609040504020204" pitchFamily="49" charset="0"/>
            </a:endParaRPr>
          </a:p>
          <a:p>
            <a:r>
              <a:rPr lang="en-US" sz="1050" dirty="0">
                <a:latin typeface="Lucida Console" panose="020B0609040504020204" pitchFamily="49" charset="0"/>
              </a:rPr>
              <a:t>$states</a:t>
            </a:r>
          </a:p>
          <a:p>
            <a:r>
              <a:rPr lang="en-US" sz="1050" dirty="0">
                <a:latin typeface="Lucida Console" panose="020B0609040504020204" pitchFamily="49" charset="0"/>
              </a:rPr>
              <a:t>   </a:t>
            </a:r>
            <a:r>
              <a:rPr lang="en-US" sz="1050" dirty="0" err="1">
                <a:latin typeface="Lucida Console" panose="020B0609040504020204" pitchFamily="49" charset="0"/>
              </a:rPr>
              <a:t>state_id</a:t>
            </a:r>
            <a:r>
              <a:rPr lang="en-US" sz="1050" dirty="0">
                <a:latin typeface="Lucida Console" panose="020B0609040504020204" pitchFamily="49" charset="0"/>
              </a:rPr>
              <a:t>  </a:t>
            </a:r>
            <a:r>
              <a:rPr lang="en-US" sz="1050" dirty="0" err="1">
                <a:latin typeface="Lucida Console" panose="020B0609040504020204" pitchFamily="49" charset="0"/>
              </a:rPr>
              <a:t>state_name</a:t>
            </a:r>
            <a:endParaRPr lang="en-US" sz="1050" dirty="0">
              <a:latin typeface="Lucida Console" panose="020B0609040504020204" pitchFamily="49" charset="0"/>
            </a:endParaRPr>
          </a:p>
          <a:p>
            <a:r>
              <a:rPr lang="en-US" sz="1050" dirty="0">
                <a:latin typeface="Lucida Console" panose="020B0609040504020204" pitchFamily="49" charset="0"/>
              </a:rPr>
              <a:t>1:        1      Stable</a:t>
            </a:r>
          </a:p>
          <a:p>
            <a:r>
              <a:rPr lang="en-US" sz="1050" dirty="0">
                <a:latin typeface="Lucida Console" panose="020B0609040504020204" pitchFamily="49" charset="0"/>
              </a:rPr>
              <a:t>2:        2 Progression</a:t>
            </a:r>
          </a:p>
          <a:p>
            <a:endParaRPr lang="en-US" sz="1050" dirty="0">
              <a:latin typeface="Lucida Console" panose="020B0609040504020204" pitchFamily="49" charset="0"/>
            </a:endParaRPr>
          </a:p>
          <a:p>
            <a:r>
              <a:rPr lang="en-US" sz="1050" dirty="0" err="1">
                <a:latin typeface="Lucida Console" panose="020B0609040504020204" pitchFamily="49" charset="0"/>
              </a:rPr>
              <a:t>attr</a:t>
            </a:r>
            <a:r>
              <a:rPr lang="en-US" sz="1050" dirty="0">
                <a:latin typeface="Lucida Console" panose="020B0609040504020204" pitchFamily="49" charset="0"/>
              </a:rPr>
              <a:t>(,"class")</a:t>
            </a:r>
          </a:p>
          <a:p>
            <a:r>
              <a:rPr lang="en-US" sz="1050" dirty="0">
                <a:latin typeface="Lucida Console" panose="020B0609040504020204" pitchFamily="49" charset="0"/>
              </a:rPr>
              <a:t>[1] "</a:t>
            </a:r>
            <a:r>
              <a:rPr lang="en-US" sz="1050" dirty="0" err="1">
                <a:latin typeface="Lucida Console" panose="020B0609040504020204" pitchFamily="49" charset="0"/>
              </a:rPr>
              <a:t>hesim_data</a:t>
            </a:r>
            <a:r>
              <a:rPr lang="en-US" sz="105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03DB161E-3BF1-3E4A-B663-6229BD7DF675}"/>
              </a:ext>
            </a:extLst>
          </p:cNvPr>
          <p:cNvSpPr/>
          <p:nvPr/>
        </p:nvSpPr>
        <p:spPr>
          <a:xfrm>
            <a:off x="457200" y="4754890"/>
            <a:ext cx="3398520" cy="261610"/>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 &lt;- </a:t>
            </a:r>
            <a:r>
              <a:rPr lang="en-US" sz="1100" b="1" dirty="0" err="1">
                <a:latin typeface="Lucida Console" panose="020B0609040504020204" pitchFamily="49" charset="0"/>
              </a:rPr>
              <a:t>get_labels</a:t>
            </a:r>
            <a:r>
              <a:rPr lang="en-US" sz="1100" b="1"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b="1"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sz="1600" dirty="0"/>
              <a:t>In the cohort examples, we used parameter estimates from the literature </a:t>
            </a:r>
          </a:p>
          <a:p>
            <a:pPr lvl="1"/>
            <a:r>
              <a:rPr lang="en-US" sz="1400" dirty="0"/>
              <a:t>We will continue to do this for utility and costs</a:t>
            </a:r>
          </a:p>
          <a:p>
            <a:r>
              <a:rPr lang="en-US" sz="1600" dirty="0"/>
              <a:t>However, in an ideal scenario, we would estimate parameters ourselves using patient-level data</a:t>
            </a:r>
          </a:p>
          <a:p>
            <a:pPr lvl="1"/>
            <a:r>
              <a:rPr lang="en-US" sz="1400" dirty="0"/>
              <a:t>We will fit a multi-state model in this manner by estimating transition specific hazards using the R package </a:t>
            </a:r>
            <a:r>
              <a:rPr lang="en-US" sz="1400" dirty="0" err="1">
                <a:latin typeface="Lucida Console" panose="020B0609040504020204" pitchFamily="49" charset="0"/>
              </a:rPr>
              <a:t>flexsurv</a:t>
            </a:r>
            <a:endParaRPr lang="en-US" sz="1400"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96</a:t>
            </a:fld>
            <a:endParaRPr lang="en-US"/>
          </a:p>
        </p:txBody>
      </p:sp>
    </p:spTree>
    <p:extLst>
      <p:ext uri="{BB962C8B-B14F-4D97-AF65-F5344CB8AC3E}">
        <p14:creationId xmlns:p14="http://schemas.microsoft.com/office/powerpoint/2010/main" val="6184374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97</a:t>
            </a:fld>
            <a:endParaRPr lang="en-US"/>
          </a:p>
        </p:txBody>
      </p:sp>
    </p:spTree>
    <p:extLst>
      <p:ext uri="{BB962C8B-B14F-4D97-AF65-F5344CB8AC3E}">
        <p14:creationId xmlns:p14="http://schemas.microsoft.com/office/powerpoint/2010/main" val="24246791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98</a:t>
            </a:fld>
            <a:endParaRPr lang="en-US"/>
          </a:p>
        </p:txBody>
      </p:sp>
      <p:sp>
        <p:nvSpPr>
          <p:cNvPr id="3" name="Rectangle 2">
            <a:extLst>
              <a:ext uri="{FF2B5EF4-FFF2-40B4-BE49-F238E27FC236}">
                <a16:creationId xmlns:a16="http://schemas.microsoft.com/office/drawing/2014/main" id="{E398DFB6-BAA0-274A-9DF4-A11B9F34F851}"/>
              </a:ext>
            </a:extLst>
          </p:cNvPr>
          <p:cNvSpPr/>
          <p:nvPr/>
        </p:nvSpPr>
        <p:spPr>
          <a:xfrm>
            <a:off x="2475270" y="818825"/>
            <a:ext cx="6019800" cy="1892826"/>
          </a:xfrm>
          <a:prstGeom prst="rect">
            <a:avLst/>
          </a:prstGeom>
        </p:spPr>
        <p:txBody>
          <a:bodyPr wrap="square">
            <a:spAutoFit/>
          </a:bodyPr>
          <a:lstStyle/>
          <a:p>
            <a:r>
              <a:rPr lang="en-US" sz="900" dirty="0">
                <a:latin typeface="Lucida Console" panose="020B0609040504020204" pitchFamily="49" charset="0"/>
              </a:rPr>
              <a:t>           from          to </a:t>
            </a:r>
            <a:r>
              <a:rPr lang="en-US" sz="900" dirty="0" err="1">
                <a:latin typeface="Lucida Console" panose="020B0609040504020204" pitchFamily="49" charset="0"/>
              </a:rPr>
              <a:t>strategy_name</a:t>
            </a:r>
            <a:r>
              <a:rPr lang="en-US" sz="900" dirty="0">
                <a:latin typeface="Lucida Console" panose="020B0609040504020204" pitchFamily="49" charset="0"/>
              </a:rPr>
              <a:t> female      age </a:t>
            </a:r>
            <a:r>
              <a:rPr lang="en-US" sz="900" dirty="0" err="1">
                <a:latin typeface="Lucida Console" panose="020B0609040504020204" pitchFamily="49" charset="0"/>
              </a:rPr>
              <a:t>patient_id</a:t>
            </a:r>
            <a:r>
              <a:rPr lang="en-US" sz="900" dirty="0">
                <a:latin typeface="Lucida Console" panose="020B0609040504020204" pitchFamily="49" charset="0"/>
              </a:rPr>
              <a:t> </a:t>
            </a:r>
            <a:r>
              <a:rPr lang="en-US" sz="900" dirty="0" err="1">
                <a:latin typeface="Lucida Console" panose="020B0609040504020204" pitchFamily="49" charset="0"/>
              </a:rPr>
              <a:t>time_start</a:t>
            </a:r>
            <a:endParaRPr lang="en-US" sz="900" dirty="0">
              <a:latin typeface="Lucida Console" panose="020B0609040504020204" pitchFamily="49" charset="0"/>
            </a:endParaRPr>
          </a:p>
          <a:p>
            <a:r>
              <a:rPr lang="en-US" sz="900" dirty="0">
                <a:latin typeface="Lucida Console" panose="020B0609040504020204" pitchFamily="49" charset="0"/>
              </a:rPr>
              <a:t>1:      Stable Progression           New      0 59.85813          1   0.000000</a:t>
            </a:r>
          </a:p>
          <a:p>
            <a:r>
              <a:rPr lang="en-US" sz="900" dirty="0">
                <a:latin typeface="Lucida Console" panose="020B0609040504020204" pitchFamily="49" charset="0"/>
              </a:rPr>
              <a:t>2:      Stable       Death           New      0 59.85813          1   0.000000</a:t>
            </a:r>
          </a:p>
          <a:p>
            <a:r>
              <a:rPr lang="en-US" sz="900" dirty="0">
                <a:latin typeface="Lucida Console" panose="020B0609040504020204" pitchFamily="49" charset="0"/>
              </a:rPr>
              <a:t>3: Progression       Death           New      0 59.85813          1   2.420226</a:t>
            </a:r>
          </a:p>
          <a:p>
            <a:r>
              <a:rPr lang="en-US" sz="900" dirty="0">
                <a:latin typeface="Lucida Console" panose="020B0609040504020204" pitchFamily="49" charset="0"/>
              </a:rPr>
              <a:t>4:      Stable Progression           New      0 62.57282          2   0.000000</a:t>
            </a:r>
          </a:p>
          <a:p>
            <a:r>
              <a:rPr lang="en-US" sz="900" dirty="0">
                <a:latin typeface="Lucida Console" panose="020B0609040504020204" pitchFamily="49" charset="0"/>
              </a:rPr>
              <a:t>5:      Stable       Death           New      0 62.57282          2   0.000000</a:t>
            </a:r>
          </a:p>
          <a:p>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err="1">
                <a:latin typeface="Lucida Console" panose="020B0609040504020204" pitchFamily="49" charset="0"/>
              </a:rPr>
              <a:t>time_stop</a:t>
            </a:r>
            <a:r>
              <a:rPr lang="en-US" sz="900" dirty="0">
                <a:latin typeface="Lucida Console" panose="020B0609040504020204" pitchFamily="49" charset="0"/>
              </a:rPr>
              <a:t> status </a:t>
            </a:r>
            <a:r>
              <a:rPr lang="en-US" sz="900" dirty="0" err="1">
                <a:latin typeface="Lucida Console" panose="020B0609040504020204" pitchFamily="49" charset="0"/>
              </a:rPr>
              <a:t>transition_id</a:t>
            </a:r>
            <a:r>
              <a:rPr lang="en-US" sz="900" dirty="0">
                <a:latin typeface="Lucida Console" panose="020B0609040504020204" pitchFamily="49" charset="0"/>
              </a:rPr>
              <a:t> </a:t>
            </a:r>
            <a:r>
              <a:rPr lang="en-US" sz="900" dirty="0" err="1">
                <a:latin typeface="Lucida Console" panose="020B0609040504020204" pitchFamily="49" charset="0"/>
              </a:rPr>
              <a:t>strategy_id</a:t>
            </a:r>
            <a:r>
              <a:rPr lang="en-US" sz="900" dirty="0">
                <a:latin typeface="Lucida Console" panose="020B0609040504020204" pitchFamily="49" charset="0"/>
              </a:rPr>
              <a:t>      time</a:t>
            </a:r>
          </a:p>
          <a:p>
            <a:r>
              <a:rPr lang="en-US" sz="900" dirty="0">
                <a:latin typeface="Lucida Console" panose="020B0609040504020204" pitchFamily="49" charset="0"/>
              </a:rPr>
              <a:t>1:  2.420226      1             1           3  2.420226</a:t>
            </a:r>
          </a:p>
          <a:p>
            <a:r>
              <a:rPr lang="en-US" sz="900" dirty="0">
                <a:latin typeface="Lucida Console" panose="020B0609040504020204" pitchFamily="49" charset="0"/>
              </a:rPr>
              <a:t>2:  2.420226      0             2           3  2.420226</a:t>
            </a:r>
          </a:p>
          <a:p>
            <a:r>
              <a:rPr lang="en-US" sz="900" dirty="0">
                <a:latin typeface="Lucida Console" panose="020B0609040504020204" pitchFamily="49" charset="0"/>
              </a:rPr>
              <a:t>3: 14.620258      1             3           3 12.200032</a:t>
            </a:r>
          </a:p>
          <a:p>
            <a:r>
              <a:rPr lang="en-US" sz="900" dirty="0">
                <a:latin typeface="Lucida Console" panose="020B0609040504020204" pitchFamily="49" charset="0"/>
              </a:rPr>
              <a:t>4:  7.497464      0             1           3  7.497464</a:t>
            </a:r>
          </a:p>
          <a:p>
            <a:r>
              <a:rPr lang="en-US" sz="900" dirty="0">
                <a:latin typeface="Lucida Console" panose="020B0609040504020204" pitchFamily="49" charset="0"/>
              </a:rPr>
              <a:t>5:  7.497464      0             2           3  7.497464</a:t>
            </a:r>
          </a:p>
        </p:txBody>
      </p:sp>
      <p:sp>
        <p:nvSpPr>
          <p:cNvPr id="9" name="Rectangle 8">
            <a:extLst>
              <a:ext uri="{FF2B5EF4-FFF2-40B4-BE49-F238E27FC236}">
                <a16:creationId xmlns:a16="http://schemas.microsoft.com/office/drawing/2014/main" id="{26572A69-96F2-D94A-92E5-089BD1C84C74}"/>
              </a:ext>
            </a:extLst>
          </p:cNvPr>
          <p:cNvSpPr/>
          <p:nvPr/>
        </p:nvSpPr>
        <p:spPr>
          <a:xfrm>
            <a:off x="2886130" y="2892842"/>
            <a:ext cx="5198080" cy="2123658"/>
          </a:xfrm>
          <a:prstGeom prst="rect">
            <a:avLst/>
          </a:prstGeom>
          <a:solidFill>
            <a:schemeClr val="bg1">
              <a:lumMod val="85000"/>
            </a:schemeClr>
          </a:solidFill>
        </p:spPr>
        <p:txBody>
          <a:bodyPr wrap="square">
            <a:spAutoFit/>
          </a:bodyPr>
          <a:lstStyle/>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3,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1:3){ </a:t>
            </a:r>
            <a:r>
              <a:rPr lang="en-US" sz="1100" dirty="0">
                <a:solidFill>
                  <a:schemeClr val="accent6"/>
                </a:solidFill>
                <a:latin typeface="Lucida Console" panose="020B0609040504020204" pitchFamily="49" charset="0"/>
              </a:rPr>
              <a:t># 3 possible transitions</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wei_fits</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Tree>
    <p:extLst>
      <p:ext uri="{BB962C8B-B14F-4D97-AF65-F5344CB8AC3E}">
        <p14:creationId xmlns:p14="http://schemas.microsoft.com/office/powerpoint/2010/main" val="213202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22080</TotalTime>
  <Words>14631</Words>
  <Application>Microsoft Macintosh PowerPoint</Application>
  <PresentationFormat>On-screen Show (16:9)</PresentationFormat>
  <Paragraphs>2025</Paragraphs>
  <Slides>159</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159</vt:i4>
      </vt:variant>
    </vt:vector>
  </HeadingPairs>
  <TitlesOfParts>
    <vt:vector size="167"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RStudio Cloud</vt:lpstr>
      <vt:lpstr>PowerPoint Presentation</vt:lpstr>
      <vt:lpstr>Criteria that economic models should strive to meet</vt:lpstr>
      <vt:lpstr>Structural uncertainty</vt:lpstr>
      <vt:lpstr>Plugging in model input parameter estimates</vt:lpstr>
      <vt:lpstr>What do we mean with model transparency? </vt:lpstr>
      <vt:lpstr>Modeling in Excel</vt:lpstr>
      <vt:lpstr>PowerPoint Presentation</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Summary of model types</vt:lpstr>
      <vt:lpstr>PowerPoint Presentation</vt:lpstr>
      <vt:lpstr>Model</vt:lpstr>
      <vt:lpstr>Model</vt:lpstr>
      <vt:lpstr>SOC</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output</vt:lpstr>
      <vt:lpstr>Cost-effectiveness output</vt:lpstr>
      <vt:lpstr>Cost-effectiveness output</vt:lpstr>
      <vt:lpstr>Cost-effectiveness plane</vt:lpstr>
      <vt:lpstr>Steps</vt:lpstr>
      <vt:lpstr>Complete R script</vt:lpstr>
      <vt:lpstr>Tutorial</vt:lpstr>
      <vt:lpstr>Exercise 2: Incorporating probabilistic sensitivity analysis</vt:lpstr>
      <vt:lpstr>PowerPoint Presentation</vt:lpstr>
      <vt:lpstr>What is hesim?</vt:lpstr>
      <vt:lpstr>hesim modeling process</vt:lpstr>
      <vt:lpstr>Economic models with hesim </vt:lpstr>
      <vt:lpstr>Model setup</vt:lpstr>
      <vt:lpstr>Model parameters</vt:lpstr>
      <vt:lpstr>Model parameters – Random number generation (for PSA)</vt:lpstr>
      <vt:lpstr>Model parameters – Transformed parameters</vt:lpstr>
      <vt:lpstr>PowerPoint Presentation</vt:lpstr>
      <vt:lpstr>PowerPoint Presentation</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3: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4: Semi-Markov multi-state model</vt:lpstr>
      <vt:lpstr>PowerPoint Presentation</vt:lpstr>
      <vt:lpstr>Partitioned survival model</vt:lpstr>
      <vt:lpstr>Economic models with hesim </vt:lpstr>
      <vt:lpstr>Model setup</vt:lpstr>
      <vt:lpstr>Model setup</vt:lpstr>
      <vt:lpstr>Parameter estimation – Survival models</vt:lpstr>
      <vt:lpstr>Parameters – Utility</vt:lpstr>
      <vt:lpstr>Parameters – Cost</vt:lpstr>
      <vt:lpstr>Simulation – Construct the model Survival models</vt:lpstr>
      <vt:lpstr>Simulation – Construct the model Utility and cost models</vt:lpstr>
      <vt:lpstr>Simulation – Construct the model Combining the disease progression, cost, and utility models</vt:lpstr>
      <vt:lpstr>Simulation - Simulating outcomes Survival curves</vt:lpstr>
      <vt:lpstr>Simulation - Simulating outcomes Health state probabilities</vt:lpstr>
      <vt:lpstr>Simulation - Simulating outcomes QALYs and costs</vt:lpstr>
      <vt:lpstr>Cost-effectiveness analysis</vt:lpstr>
      <vt:lpstr>Steps with hesim </vt:lpstr>
      <vt:lpstr>Complete R script</vt:lpstr>
      <vt:lpstr>Tutorial</vt:lpstr>
      <vt:lpstr>Exercise 5: Partitioned survival model</vt:lpstr>
      <vt:lpstr>PowerPoint Presentation</vt:lpstr>
      <vt:lpstr>Cost-effectiveness analysis</vt:lpstr>
      <vt:lpstr>Value of perfect information</vt:lpstr>
      <vt:lpstr>Economic models with hesim </vt:lpstr>
      <vt:lpstr>Cost-effectiveness analysis with hesim</vt:lpstr>
      <vt:lpstr>Cost-effectiveness analysis with hesim</vt:lpstr>
      <vt:lpstr>Incremental cost-effectiveness ratio with hesim </vt:lpstr>
      <vt:lpstr>Representing decision uncertainty with hesim </vt:lpstr>
      <vt:lpstr>Complete R script</vt:lpstr>
      <vt:lpstr>Tutorial</vt:lpstr>
      <vt:lpstr>PowerPoint Presentation</vt:lpstr>
      <vt:lpstr>So why R for CE modeling?</vt:lpstr>
      <vt:lpstr>Cost-effectiveness analysis with R</vt:lpstr>
      <vt:lpstr>Why hesim?</vt:lpstr>
      <vt:lpstr>User interfaces with R Shiny</vt:lpstr>
      <vt:lpstr>PowerPoint Presentation</vt:lpstr>
      <vt:lpstr>PowerPoint Presentation</vt:lpstr>
      <vt:lpstr>PowerPoint Presentation</vt:lpstr>
      <vt:lpstr>PowerPoint Presentation</vt:lpstr>
      <vt:lpstr>hesim</vt:lpstr>
      <vt:lpstr>hesim overview</vt:lpstr>
      <vt:lpstr>hesim - Parameterization</vt:lpstr>
      <vt:lpstr>hesim - Parameterization</vt:lpstr>
      <vt:lpstr>hesim -  Simulation Constructing an economic model</vt:lpstr>
      <vt:lpstr>hesim -  Simulation Simulating outcomes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1414</cp:revision>
  <cp:lastPrinted>2020-10-13T05:30:04Z</cp:lastPrinted>
  <dcterms:created xsi:type="dcterms:W3CDTF">2014-12-05T18:34:48Z</dcterms:created>
  <dcterms:modified xsi:type="dcterms:W3CDTF">2022-04-11T17:18:13Z</dcterms:modified>
  <cp:category/>
</cp:coreProperties>
</file>